
<file path=[Content_Types].xml><?xml version="1.0" encoding="utf-8"?>
<Types xmlns="http://schemas.openxmlformats.org/package/2006/content-types">
  <Default Extension="wmf" ContentType="image/x-wmf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144"/>
  </p:notesMasterIdLst>
  <p:sldIdLst>
    <p:sldId id="320" r:id="rId2"/>
    <p:sldId id="259" r:id="rId3"/>
    <p:sldId id="260" r:id="rId4"/>
    <p:sldId id="308" r:id="rId5"/>
    <p:sldId id="309" r:id="rId6"/>
    <p:sldId id="321" r:id="rId7"/>
    <p:sldId id="262" r:id="rId8"/>
    <p:sldId id="310" r:id="rId9"/>
    <p:sldId id="311" r:id="rId10"/>
    <p:sldId id="312" r:id="rId11"/>
    <p:sldId id="264" r:id="rId12"/>
    <p:sldId id="383" r:id="rId13"/>
    <p:sldId id="267" r:id="rId14"/>
    <p:sldId id="313" r:id="rId15"/>
    <p:sldId id="382" r:id="rId16"/>
    <p:sldId id="314" r:id="rId17"/>
    <p:sldId id="271" r:id="rId18"/>
    <p:sldId id="315" r:id="rId19"/>
    <p:sldId id="273" r:id="rId20"/>
    <p:sldId id="277" r:id="rId21"/>
    <p:sldId id="325" r:id="rId22"/>
    <p:sldId id="316" r:id="rId23"/>
    <p:sldId id="289" r:id="rId24"/>
    <p:sldId id="258" r:id="rId25"/>
    <p:sldId id="322" r:id="rId26"/>
    <p:sldId id="265" r:id="rId27"/>
    <p:sldId id="266" r:id="rId28"/>
    <p:sldId id="386" r:id="rId29"/>
    <p:sldId id="387" r:id="rId30"/>
    <p:sldId id="384" r:id="rId31"/>
    <p:sldId id="385" r:id="rId32"/>
    <p:sldId id="317" r:id="rId33"/>
    <p:sldId id="269" r:id="rId34"/>
    <p:sldId id="389" r:id="rId35"/>
    <p:sldId id="388" r:id="rId36"/>
    <p:sldId id="390" r:id="rId37"/>
    <p:sldId id="391" r:id="rId38"/>
    <p:sldId id="295" r:id="rId39"/>
    <p:sldId id="263" r:id="rId40"/>
    <p:sldId id="300" r:id="rId41"/>
    <p:sldId id="323" r:id="rId42"/>
    <p:sldId id="318" r:id="rId43"/>
    <p:sldId id="392" r:id="rId44"/>
    <p:sldId id="296" r:id="rId45"/>
    <p:sldId id="393" r:id="rId46"/>
    <p:sldId id="394" r:id="rId47"/>
    <p:sldId id="304" r:id="rId48"/>
    <p:sldId id="395" r:id="rId49"/>
    <p:sldId id="298" r:id="rId50"/>
    <p:sldId id="319" r:id="rId51"/>
    <p:sldId id="297" r:id="rId52"/>
    <p:sldId id="396" r:id="rId53"/>
    <p:sldId id="302" r:id="rId54"/>
    <p:sldId id="299" r:id="rId55"/>
    <p:sldId id="303" r:id="rId56"/>
    <p:sldId id="305" r:id="rId57"/>
    <p:sldId id="306" r:id="rId58"/>
    <p:sldId id="327" r:id="rId59"/>
    <p:sldId id="397" r:id="rId60"/>
    <p:sldId id="398" r:id="rId61"/>
    <p:sldId id="399" r:id="rId62"/>
    <p:sldId id="400" r:id="rId63"/>
    <p:sldId id="403" r:id="rId64"/>
    <p:sldId id="401" r:id="rId65"/>
    <p:sldId id="404" r:id="rId66"/>
    <p:sldId id="405" r:id="rId67"/>
    <p:sldId id="402" r:id="rId68"/>
    <p:sldId id="406" r:id="rId69"/>
    <p:sldId id="407" r:id="rId70"/>
    <p:sldId id="408" r:id="rId71"/>
    <p:sldId id="409" r:id="rId72"/>
    <p:sldId id="430" r:id="rId73"/>
    <p:sldId id="410" r:id="rId74"/>
    <p:sldId id="431" r:id="rId75"/>
    <p:sldId id="411" r:id="rId76"/>
    <p:sldId id="412" r:id="rId77"/>
    <p:sldId id="413" r:id="rId78"/>
    <p:sldId id="433" r:id="rId79"/>
    <p:sldId id="414" r:id="rId80"/>
    <p:sldId id="415" r:id="rId81"/>
    <p:sldId id="416" r:id="rId82"/>
    <p:sldId id="417" r:id="rId83"/>
    <p:sldId id="434" r:id="rId84"/>
    <p:sldId id="435" r:id="rId85"/>
    <p:sldId id="436" r:id="rId86"/>
    <p:sldId id="437" r:id="rId87"/>
    <p:sldId id="438" r:id="rId88"/>
    <p:sldId id="439" r:id="rId89"/>
    <p:sldId id="418" r:id="rId90"/>
    <p:sldId id="328" r:id="rId91"/>
    <p:sldId id="330" r:id="rId92"/>
    <p:sldId id="331" r:id="rId93"/>
    <p:sldId id="332" r:id="rId94"/>
    <p:sldId id="334" r:id="rId95"/>
    <p:sldId id="333" r:id="rId96"/>
    <p:sldId id="419" r:id="rId97"/>
    <p:sldId id="420" r:id="rId98"/>
    <p:sldId id="421" r:id="rId99"/>
    <p:sldId id="422" r:id="rId100"/>
    <p:sldId id="329" r:id="rId101"/>
    <p:sldId id="335" r:id="rId102"/>
    <p:sldId id="336" r:id="rId103"/>
    <p:sldId id="426" r:id="rId104"/>
    <p:sldId id="427" r:id="rId105"/>
    <p:sldId id="428" r:id="rId106"/>
    <p:sldId id="429" r:id="rId107"/>
    <p:sldId id="337" r:id="rId108"/>
    <p:sldId id="338" r:id="rId109"/>
    <p:sldId id="339" r:id="rId110"/>
    <p:sldId id="340" r:id="rId111"/>
    <p:sldId id="342" r:id="rId112"/>
    <p:sldId id="425" r:id="rId113"/>
    <p:sldId id="341" r:id="rId114"/>
    <p:sldId id="424" r:id="rId115"/>
    <p:sldId id="343" r:id="rId116"/>
    <p:sldId id="423" r:id="rId117"/>
    <p:sldId id="344" r:id="rId118"/>
    <p:sldId id="345" r:id="rId119"/>
    <p:sldId id="346" r:id="rId120"/>
    <p:sldId id="359" r:id="rId121"/>
    <p:sldId id="360" r:id="rId122"/>
    <p:sldId id="361" r:id="rId123"/>
    <p:sldId id="362" r:id="rId124"/>
    <p:sldId id="363" r:id="rId125"/>
    <p:sldId id="364" r:id="rId126"/>
    <p:sldId id="365" r:id="rId127"/>
    <p:sldId id="366" r:id="rId128"/>
    <p:sldId id="367" r:id="rId129"/>
    <p:sldId id="368" r:id="rId130"/>
    <p:sldId id="369" r:id="rId131"/>
    <p:sldId id="370" r:id="rId132"/>
    <p:sldId id="371" r:id="rId133"/>
    <p:sldId id="372" r:id="rId134"/>
    <p:sldId id="373" r:id="rId135"/>
    <p:sldId id="374" r:id="rId136"/>
    <p:sldId id="375" r:id="rId137"/>
    <p:sldId id="376" r:id="rId138"/>
    <p:sldId id="377" r:id="rId139"/>
    <p:sldId id="378" r:id="rId140"/>
    <p:sldId id="379" r:id="rId141"/>
    <p:sldId id="380" r:id="rId142"/>
    <p:sldId id="381" r:id="rId143"/>
  </p:sldIdLst>
  <p:sldSz cx="9144000" cy="6858000" type="screen4x3"/>
  <p:notesSz cx="6858000" cy="9144000"/>
  <p:defaultTextStyle>
    <a:defPPr>
      <a:defRPr lang="en-US"/>
    </a:defPPr>
    <a:lvl1pPr algn="l" rtl="0" fontAlgn="base" latinLnBrk="1">
      <a:spcBef>
        <a:spcPct val="0"/>
      </a:spcBef>
      <a:spcAft>
        <a:spcPct val="0"/>
      </a:spcAft>
      <a:defRPr kumimoji="1" sz="4400" kern="1200">
        <a:solidFill>
          <a:schemeClr val="tx2"/>
        </a:solidFill>
        <a:latin typeface="Verdana" panose="020B0604030504040204" pitchFamily="34" charset="0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4400" kern="1200">
        <a:solidFill>
          <a:schemeClr val="tx2"/>
        </a:solidFill>
        <a:latin typeface="Verdana" panose="020B0604030504040204" pitchFamily="34" charset="0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4400" kern="1200">
        <a:solidFill>
          <a:schemeClr val="tx2"/>
        </a:solidFill>
        <a:latin typeface="Verdana" panose="020B0604030504040204" pitchFamily="34" charset="0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4400" kern="1200">
        <a:solidFill>
          <a:schemeClr val="tx2"/>
        </a:solidFill>
        <a:latin typeface="Verdana" panose="020B0604030504040204" pitchFamily="34" charset="0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4400" kern="1200">
        <a:solidFill>
          <a:schemeClr val="tx2"/>
        </a:solidFill>
        <a:latin typeface="Verdana" panose="020B0604030504040204" pitchFamily="34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4400" kern="1200">
        <a:solidFill>
          <a:schemeClr val="tx2"/>
        </a:solidFill>
        <a:latin typeface="Verdana" panose="020B0604030504040204" pitchFamily="34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4400" kern="1200">
        <a:solidFill>
          <a:schemeClr val="tx2"/>
        </a:solidFill>
        <a:latin typeface="Verdana" panose="020B0604030504040204" pitchFamily="34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4400" kern="1200">
        <a:solidFill>
          <a:schemeClr val="tx2"/>
        </a:solidFill>
        <a:latin typeface="Verdana" panose="020B0604030504040204" pitchFamily="34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4400" kern="1200">
        <a:solidFill>
          <a:schemeClr val="tx2"/>
        </a:solidFill>
        <a:latin typeface="Verdana" panose="020B0604030504040204" pitchFamily="34" charset="0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00B0"/>
    <a:srgbClr val="3333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43" autoAdjust="0"/>
    <p:restoredTop sz="97599" autoAdjust="0"/>
  </p:normalViewPr>
  <p:slideViewPr>
    <p:cSldViewPr>
      <p:cViewPr varScale="1">
        <p:scale>
          <a:sx n="80" d="100"/>
          <a:sy n="80" d="100"/>
        </p:scale>
        <p:origin x="114" y="7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95.xml"/><Relationship Id="rId13" Type="http://schemas.openxmlformats.org/officeDocument/2006/relationships/slide" Target="slides/slide124.xml"/><Relationship Id="rId3" Type="http://schemas.openxmlformats.org/officeDocument/2006/relationships/slide" Target="slides/slide42.xml"/><Relationship Id="rId7" Type="http://schemas.openxmlformats.org/officeDocument/2006/relationships/slide" Target="slides/slide78.xml"/><Relationship Id="rId12" Type="http://schemas.openxmlformats.org/officeDocument/2006/relationships/slide" Target="slides/slide122.xml"/><Relationship Id="rId2" Type="http://schemas.openxmlformats.org/officeDocument/2006/relationships/slide" Target="slides/slide16.xml"/><Relationship Id="rId16" Type="http://schemas.openxmlformats.org/officeDocument/2006/relationships/slide" Target="slides/slide135.xml"/><Relationship Id="rId1" Type="http://schemas.openxmlformats.org/officeDocument/2006/relationships/slide" Target="slides/slide5.xml"/><Relationship Id="rId6" Type="http://schemas.openxmlformats.org/officeDocument/2006/relationships/slide" Target="slides/slide67.xml"/><Relationship Id="rId11" Type="http://schemas.openxmlformats.org/officeDocument/2006/relationships/slide" Target="slides/slide118.xml"/><Relationship Id="rId5" Type="http://schemas.openxmlformats.org/officeDocument/2006/relationships/slide" Target="slides/slide58.xml"/><Relationship Id="rId15" Type="http://schemas.openxmlformats.org/officeDocument/2006/relationships/slide" Target="slides/slide133.xml"/><Relationship Id="rId10" Type="http://schemas.openxmlformats.org/officeDocument/2006/relationships/slide" Target="slides/slide101.xml"/><Relationship Id="rId4" Type="http://schemas.openxmlformats.org/officeDocument/2006/relationships/slide" Target="slides/slide50.xml"/><Relationship Id="rId9" Type="http://schemas.openxmlformats.org/officeDocument/2006/relationships/slide" Target="slides/slide100.xml"/><Relationship Id="rId14" Type="http://schemas.openxmlformats.org/officeDocument/2006/relationships/slide" Target="slides/slide127.xml"/></Relationships>
</file>

<file path=ppt/media/audio1.wav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F2A78-A050-4626-80FA-E99E5C3E77D0}" type="datetimeFigureOut">
              <a:rPr lang="ko-KR" altLang="en-US" smtClean="0"/>
              <a:t>2018-01-31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613E32-9096-4A9F-8818-074D9717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628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613E32-9096-4A9F-8818-074D9717AAF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1027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613E32-9096-4A9F-8818-074D9717AAF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068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8" name="Rectangle 78"/>
          <p:cNvSpPr>
            <a:spLocks noGrp="1" noChangeArrowheads="1"/>
          </p:cNvSpPr>
          <p:nvPr>
            <p:ph type="ctrTitle"/>
          </p:nvPr>
        </p:nvSpPr>
        <p:spPr bwMode="auto">
          <a:xfrm>
            <a:off x="2133600" y="1219200"/>
            <a:ext cx="60198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endParaRPr lang="ko-KR" altLang="en-US" noProof="0" dirty="0" smtClean="0"/>
          </a:p>
        </p:txBody>
      </p:sp>
      <p:sp>
        <p:nvSpPr>
          <p:cNvPr id="102479" name="Rectangle 79"/>
          <p:cNvSpPr>
            <a:spLocks noGrp="1" noChangeArrowheads="1"/>
          </p:cNvSpPr>
          <p:nvPr>
            <p:ph type="subTitle" idx="1"/>
          </p:nvPr>
        </p:nvSpPr>
        <p:spPr>
          <a:xfrm>
            <a:off x="457200" y="4267200"/>
            <a:ext cx="8382000" cy="16002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ko-KR" altLang="en-US" noProof="0" smtClean="0"/>
              <a:t>학습목표 편집</a:t>
            </a:r>
          </a:p>
        </p:txBody>
      </p:sp>
      <p:sp>
        <p:nvSpPr>
          <p:cNvPr id="102480" name="Rectangle 80"/>
          <p:cNvSpPr>
            <a:spLocks noGrp="1" noChangeArrowheads="1"/>
          </p:cNvSpPr>
          <p:nvPr>
            <p:ph type="dt" sz="half" idx="2"/>
          </p:nvPr>
        </p:nvSpPr>
        <p:spPr>
          <a:xfrm>
            <a:off x="685800" y="6165850"/>
            <a:ext cx="1905000" cy="533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102481" name="Rectangle 81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165850"/>
            <a:ext cx="2895600" cy="533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102482" name="Rectangle 82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165850"/>
            <a:ext cx="1905000" cy="5334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E020664-6A15-4147-A063-884BCDA59C1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" name="갈매기형 수장 1"/>
          <p:cNvSpPr/>
          <p:nvPr userDrawn="1"/>
        </p:nvSpPr>
        <p:spPr bwMode="auto">
          <a:xfrm>
            <a:off x="1187624" y="1484784"/>
            <a:ext cx="504056" cy="792088"/>
          </a:xfrm>
          <a:prstGeom prst="chevron">
            <a:avLst/>
          </a:prstGeom>
          <a:solidFill>
            <a:schemeClr val="bg2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b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4400" b="0" i="0" u="none" strike="noStrike" cap="none" normalizeH="0" baseline="0" smtClean="0">
              <a:ln>
                <a:noFill/>
              </a:ln>
              <a:solidFill>
                <a:schemeClr val="tx2"/>
              </a:solidFill>
              <a:effectLst/>
              <a:latin typeface="Verdana" panose="020B0604030504040204" pitchFamily="34" charset="0"/>
              <a:ea typeface="굴림" panose="020B0600000101010101" pitchFamily="50" charset="-127"/>
            </a:endParaRPr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5320B58-D8C1-4DBE-A183-317E88905BC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4170877"/>
      </p:ext>
    </p:extLst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365125"/>
            <a:ext cx="2057400" cy="6645275"/>
          </a:xfrm>
          <a:prstGeom prst="rect">
            <a:avLst/>
          </a:prstGeo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365125"/>
            <a:ext cx="6019800" cy="6645275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CB5E1C4-5614-4E72-8F45-9D9850DD1BE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404889"/>
      </p:ext>
    </p:extLst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panose="05000000000000000000" pitchFamily="2" charset="2"/>
              <a:buChar char="u"/>
              <a:defRPr>
                <a:solidFill>
                  <a:schemeClr val="tx1"/>
                </a:solidFill>
              </a:defRPr>
            </a:lvl1pPr>
            <a:lvl2pPr marL="742950" indent="-285750">
              <a:buFont typeface="Wingdings" panose="05000000000000000000" pitchFamily="2" charset="2"/>
              <a:buChar char="u"/>
              <a:defRPr>
                <a:solidFill>
                  <a:schemeClr val="tx1"/>
                </a:solidFill>
              </a:defRPr>
            </a:lvl2pPr>
            <a:lvl3pPr marL="1143000" indent="-228600">
              <a:buFont typeface="Wingdings" panose="05000000000000000000" pitchFamily="2" charset="2"/>
              <a:buChar char="u"/>
              <a:defRPr>
                <a:solidFill>
                  <a:schemeClr val="tx1"/>
                </a:solidFill>
              </a:defRPr>
            </a:lvl3pPr>
            <a:lvl4pPr marL="1600200" indent="-228600">
              <a:buFont typeface="Wingdings" panose="05000000000000000000" pitchFamily="2" charset="2"/>
              <a:buChar char="u"/>
              <a:defRPr>
                <a:solidFill>
                  <a:schemeClr val="tx1"/>
                </a:solidFill>
              </a:defRPr>
            </a:lvl4pPr>
            <a:lvl5pPr marL="2057400" indent="-228600">
              <a:buFont typeface="Wingdings" panose="05000000000000000000" pitchFamily="2" charset="2"/>
              <a:buChar char="u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ko-KR" dirty="0" smtClean="0"/>
              <a:t>-</a:t>
            </a:r>
            <a:fld id="{BEF6E315-379F-4A91-801F-5A27C747C8F3}" type="slidenum">
              <a:rPr lang="ko-KR" altLang="en-US" smtClean="0"/>
              <a:pPr/>
              <a:t>‹#›</a:t>
            </a:fld>
            <a:r>
              <a:rPr lang="en-US" altLang="ko-KR" dirty="0" smtClean="0"/>
              <a:t>-</a:t>
            </a:r>
            <a:endParaRPr lang="ko-KR" altLang="en-US" dirty="0"/>
          </a:p>
        </p:txBody>
      </p:sp>
      <p:cxnSp>
        <p:nvCxnSpPr>
          <p:cNvPr id="8" name="직선 연결선 7"/>
          <p:cNvCxnSpPr/>
          <p:nvPr userDrawn="1"/>
        </p:nvCxnSpPr>
        <p:spPr bwMode="auto">
          <a:xfrm>
            <a:off x="0" y="1412776"/>
            <a:ext cx="9144000" cy="0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503125831"/>
      </p:ext>
    </p:extLst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72308BA-8415-4213-8069-425FE665C8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851222"/>
      </p:ext>
    </p:extLst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838200"/>
            <a:ext cx="4038600" cy="6172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838200"/>
            <a:ext cx="4038600" cy="6172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1196A99-4370-4143-8A29-F922E9B812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732268"/>
      </p:ext>
    </p:extLst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C63E94F-62E6-4682-BAB1-C1BAEABE22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283952"/>
      </p:ext>
    </p:extLst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8477D80-7436-4190-A1E0-15279130FE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560112"/>
      </p:ext>
    </p:extLst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6D9C561-6BFD-46D3-953D-7AA8BFC72B98}" type="slidenum">
              <a:rPr lang="ko-KR" altLang="en-US"/>
              <a:pPr/>
              <a:t>‹#›</a:t>
            </a:fld>
            <a:endParaRPr lang="ko-KR" altLang="en-US"/>
          </a:p>
        </p:txBody>
      </p:sp>
      <p:cxnSp>
        <p:nvCxnSpPr>
          <p:cNvPr id="5" name="직선 연결선 4"/>
          <p:cNvCxnSpPr/>
          <p:nvPr userDrawn="1"/>
        </p:nvCxnSpPr>
        <p:spPr bwMode="auto">
          <a:xfrm>
            <a:off x="0" y="1412776"/>
            <a:ext cx="9144000" cy="0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723887272"/>
      </p:ext>
    </p:extLst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8D0ED86-FFDB-466F-ABDB-580DF89931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023383"/>
      </p:ext>
    </p:extLst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8729009-9A1C-4F63-BC69-21F5C147377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95159"/>
      </p:ext>
    </p:extLst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51" name="Rectangle 7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838200"/>
            <a:ext cx="8229600" cy="617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</a:t>
            </a:r>
          </a:p>
        </p:txBody>
      </p:sp>
      <p:sp>
        <p:nvSpPr>
          <p:cNvPr id="101452" name="Rectangle 7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557963"/>
            <a:ext cx="2133600" cy="500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altLang="ko-KR"/>
          </a:p>
        </p:txBody>
      </p:sp>
      <p:sp>
        <p:nvSpPr>
          <p:cNvPr id="101453" name="Rectangle 7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557963"/>
            <a:ext cx="2895600" cy="500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altLang="ko-KR"/>
          </a:p>
        </p:txBody>
      </p:sp>
      <p:sp>
        <p:nvSpPr>
          <p:cNvPr id="101454" name="Rectangle 7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557963"/>
            <a:ext cx="2133600" cy="500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fld id="{DA2E2F57-DE29-4494-BF1F-12189CC0FB7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101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500"/>
                                        <p:tgtEl>
                                          <p:spTgt spid="101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101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4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6" dur="500"/>
                                        <p:tgtEl>
                                          <p:spTgt spid="1014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9" dur="500"/>
                                        <p:tgtEl>
                                          <p:spTgt spid="101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451" grpId="0" build="p" autoUpdateAnimBg="0">
        <p:tmplLst>
          <p:tmpl lvl="1">
            <p:tnLst>
              <p:par>
                <p:cTn presetID="4" presetClass="entr" presetSubtype="3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14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ox(out)">
                      <p:cBhvr>
                        <p:cTn dur="500"/>
                        <p:tgtEl>
                          <p:spTgt spid="101451"/>
                        </p:tgtEl>
                      </p:cBhvr>
                    </p:animEffect>
                  </p:childTnLst>
                  <p:subTnLst>
                    <p:audio>
                      <p:cMediaNode>
                        <p:cTn display="0" masterRel="sameClick">
                          <p:stCondLst>
                            <p:cond delay="0"/>
                          </p:stCondLst>
                          <p:endCondLst>
                            <p:cond evt="onStopAudio" delay="0">
                              <p:tgtEl>
                                <p:sldTgt/>
                              </p:tgtEl>
                            </p:cond>
                          </p:endCondLst>
                        </p:cTn>
                        <p:tgtEl>
                          <p:sndTgt r:embed="rId13" name="camera.wav"/>
                        </p:tgtEl>
                      </p:cMediaNode>
                    </p:audio>
                  </p:subTnLst>
                </p:cTn>
              </p:par>
            </p:tnLst>
          </p:tmpl>
          <p:tmpl lvl="2">
            <p:tnLst>
              <p:par>
                <p:cTn presetID="4" presetClass="entr" presetSubtype="3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14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ox(out)">
                      <p:cBhvr>
                        <p:cTn dur="500"/>
                        <p:tgtEl>
                          <p:spTgt spid="101451"/>
                        </p:tgtEl>
                      </p:cBhvr>
                    </p:animEffect>
                  </p:childTnLst>
                  <p:subTnLst>
                    <p:audio>
                      <p:cMediaNode>
                        <p:cTn display="0" masterRel="sameClick">
                          <p:stCondLst>
                            <p:cond delay="0"/>
                          </p:stCondLst>
                          <p:endCondLst>
                            <p:cond evt="onStopAudio" delay="0">
                              <p:tgtEl>
                                <p:sldTgt/>
                              </p:tgtEl>
                            </p:cond>
                          </p:endCondLst>
                        </p:cTn>
                        <p:tgtEl>
                          <p:sndTgt r:embed="rId13" name="camera.wav"/>
                        </p:tgtEl>
                      </p:cMediaNode>
                    </p:audio>
                  </p:subTnLst>
                </p:cTn>
              </p:par>
            </p:tnLst>
          </p:tmpl>
          <p:tmpl lvl="3">
            <p:tnLst>
              <p:par>
                <p:cTn presetID="4" presetClass="entr" presetSubtype="3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14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ox(out)">
                      <p:cBhvr>
                        <p:cTn dur="500"/>
                        <p:tgtEl>
                          <p:spTgt spid="101451"/>
                        </p:tgtEl>
                      </p:cBhvr>
                    </p:animEffect>
                  </p:childTnLst>
                  <p:subTnLst>
                    <p:audio>
                      <p:cMediaNode>
                        <p:cTn display="0" masterRel="sameClick">
                          <p:stCondLst>
                            <p:cond delay="0"/>
                          </p:stCondLst>
                          <p:endCondLst>
                            <p:cond evt="onStopAudio" delay="0">
                              <p:tgtEl>
                                <p:sldTgt/>
                              </p:tgtEl>
                            </p:cond>
                          </p:endCondLst>
                        </p:cTn>
                        <p:tgtEl>
                          <p:sndTgt r:embed="rId13" name="camera.wav"/>
                        </p:tgtEl>
                      </p:cMediaNode>
                    </p:audio>
                  </p:subTnLst>
                </p:cTn>
              </p:par>
            </p:tnLst>
          </p:tmpl>
          <p:tmpl lvl="4">
            <p:tnLst>
              <p:par>
                <p:cTn presetID="4" presetClass="entr" presetSubtype="3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14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ox(out)">
                      <p:cBhvr>
                        <p:cTn dur="500"/>
                        <p:tgtEl>
                          <p:spTgt spid="101451"/>
                        </p:tgtEl>
                      </p:cBhvr>
                    </p:animEffect>
                  </p:childTnLst>
                  <p:subTnLst>
                    <p:audio>
                      <p:cMediaNode>
                        <p:cTn display="0" masterRel="sameClick">
                          <p:stCondLst>
                            <p:cond delay="0"/>
                          </p:stCondLst>
                          <p:endCondLst>
                            <p:cond evt="onStopAudio" delay="0">
                              <p:tgtEl>
                                <p:sldTgt/>
                              </p:tgtEl>
                            </p:cond>
                          </p:endCondLst>
                        </p:cTn>
                        <p:tgtEl>
                          <p:sndTgt r:embed="rId13" name="camera.wav"/>
                        </p:tgtEl>
                      </p:cMediaNode>
                    </p:audio>
                  </p:subTnLst>
                </p:cTn>
              </p:par>
            </p:tnLst>
          </p:tmpl>
          <p:tmpl lvl="5">
            <p:tnLst>
              <p:par>
                <p:cTn presetID="4" presetClass="entr" presetSubtype="3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14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ox(out)">
                      <p:cBhvr>
                        <p:cTn dur="500"/>
                        <p:tgtEl>
                          <p:spTgt spid="101451"/>
                        </p:tgtEl>
                      </p:cBhvr>
                    </p:animEffect>
                  </p:childTnLst>
                  <p:subTnLst>
                    <p:audio>
                      <p:cMediaNode>
                        <p:cTn display="0" masterRel="sameClick">
                          <p:stCondLst>
                            <p:cond delay="0"/>
                          </p:stCondLst>
                          <p:endCondLst>
                            <p:cond evt="onStopAudio" delay="0">
                              <p:tgtEl>
                                <p:sldTgt/>
                              </p:tgtEl>
                            </p:cond>
                          </p:endCondLst>
                        </p:cTn>
                        <p:tgtEl>
                          <p:sndTgt r:embed="rId13" name="camera.wav"/>
                        </p:tgtEl>
                      </p:cMediaNode>
                    </p:audio>
                  </p:subTnLst>
                </p:cTn>
              </p:par>
            </p:tnLst>
          </p:tmpl>
        </p:tmplLst>
      </p:bldP>
    </p:bldLst>
  </p:timing>
  <p:hf hdr="0" ftr="0" dt="0"/>
  <p:txStyles>
    <p:titleStyle>
      <a:lvl1pPr algn="l" rtl="0" fontAlgn="base" latinLnBrk="1">
        <a:spcBef>
          <a:spcPct val="0"/>
        </a:spcBef>
        <a:spcAft>
          <a:spcPct val="0"/>
        </a:spcAft>
        <a:defRPr kumimoji="1"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anose="020B0600000101010101" pitchFamily="50" charset="-127"/>
          <a:ea typeface="굴림" panose="020B0600000101010101" pitchFamily="50" charset="-127"/>
        </a:defRPr>
      </a:lvl2pPr>
      <a:lvl3pPr algn="l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anose="020B0600000101010101" pitchFamily="50" charset="-127"/>
          <a:ea typeface="굴림" panose="020B0600000101010101" pitchFamily="50" charset="-127"/>
        </a:defRPr>
      </a:lvl3pPr>
      <a:lvl4pPr algn="l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anose="020B0600000101010101" pitchFamily="50" charset="-127"/>
          <a:ea typeface="굴림" panose="020B0600000101010101" pitchFamily="50" charset="-127"/>
        </a:defRPr>
      </a:lvl4pPr>
      <a:lvl5pPr algn="l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anose="020B0600000101010101" pitchFamily="50" charset="-127"/>
          <a:ea typeface="굴림" panose="020B0600000101010101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anose="020B0600000101010101" pitchFamily="50" charset="-127"/>
          <a:ea typeface="굴림" panose="020B0600000101010101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anose="020B0600000101010101" pitchFamily="50" charset="-127"/>
          <a:ea typeface="굴림" panose="020B0600000101010101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anose="020B0600000101010101" pitchFamily="50" charset="-127"/>
          <a:ea typeface="굴림" panose="020B0600000101010101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anose="020B0600000101010101" pitchFamily="50" charset="-127"/>
          <a:ea typeface="굴림" panose="020B0600000101010101" pitchFamily="50" charset="-127"/>
        </a:defRPr>
      </a:lvl9pPr>
    </p:titleStyle>
    <p:bodyStyle>
      <a:lvl1pPr marL="342900" indent="-342900" algn="l" rtl="0" fontAlgn="base" latinLnBrk="1">
        <a:spcBef>
          <a:spcPct val="20000"/>
        </a:spcBef>
        <a:spcAft>
          <a:spcPct val="0"/>
        </a:spcAft>
        <a:buClrTx/>
        <a:buSzPct val="75000"/>
        <a:buFont typeface="Wingdings" panose="05000000000000000000" pitchFamily="2" charset="2"/>
        <a:buChar char="n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 latinLnBrk="1">
        <a:spcBef>
          <a:spcPct val="20000"/>
        </a:spcBef>
        <a:spcAft>
          <a:spcPct val="0"/>
        </a:spcAft>
        <a:buClrTx/>
        <a:buSzPct val="70000"/>
        <a:buFont typeface="Wingdings" panose="05000000000000000000" pitchFamily="2" charset="2"/>
        <a:buChar char="n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 latinLnBrk="1">
        <a:spcBef>
          <a:spcPct val="20000"/>
        </a:spcBef>
        <a:spcAft>
          <a:spcPct val="0"/>
        </a:spcAft>
        <a:buClrTx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 latinLnBrk="1">
        <a:spcBef>
          <a:spcPct val="20000"/>
        </a:spcBef>
        <a:spcAft>
          <a:spcPct val="0"/>
        </a:spcAft>
        <a:buClrTx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 latinLnBrk="1">
        <a:spcBef>
          <a:spcPct val="20000"/>
        </a:spcBef>
        <a:spcAft>
          <a:spcPct val="0"/>
        </a:spcAft>
        <a:buClrTx/>
        <a:buSzPct val="8500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475656" y="1916832"/>
            <a:ext cx="6019800" cy="1143000"/>
          </a:xfrm>
        </p:spPr>
        <p:txBody>
          <a:bodyPr/>
          <a:lstStyle/>
          <a:p>
            <a:pPr algn="ctr"/>
            <a:r>
              <a:rPr lang="ko-KR" altLang="en-US" b="1" smtClean="0"/>
              <a:t>자바스크립트 학습</a:t>
            </a:r>
            <a:endParaRPr lang="ko-KR" altLang="en-US" b="1" dirty="0"/>
          </a:p>
        </p:txBody>
      </p:sp>
      <p:sp>
        <p:nvSpPr>
          <p:cNvPr id="16077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sz="2800"/>
              <a:t>자바스크립트 개요</a:t>
            </a:r>
          </a:p>
          <a:p>
            <a:r>
              <a:rPr lang="ko-KR" altLang="en-US" sz="2800"/>
              <a:t>자바스크립트 사용법</a:t>
            </a:r>
          </a:p>
          <a:p>
            <a:r>
              <a:rPr lang="ko-KR" altLang="en-US" sz="2800"/>
              <a:t>객체와 속성, 메소드</a:t>
            </a:r>
          </a:p>
          <a:p>
            <a:r>
              <a:rPr lang="ko-KR" altLang="en-US" sz="2800"/>
              <a:t>이벤트와 이벤트핸들러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484784"/>
            <a:ext cx="9144000" cy="5373216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ko-KR" altLang="en-US" sz="2800"/>
              <a:t>함수형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ko-KR" altLang="en-US" sz="2400"/>
              <a:t>	&lt;</a:t>
            </a:r>
            <a:r>
              <a:rPr lang="en-US" altLang="ko-KR" sz="2400"/>
              <a:t>script language=javascript&gt;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	  function </a:t>
            </a:r>
            <a:r>
              <a:rPr lang="ko-KR" altLang="en-US" sz="2400"/>
              <a:t>함수명( )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ko-KR" altLang="en-US" sz="2400"/>
              <a:t>	  {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ko-KR" altLang="en-US" sz="2400"/>
              <a:t>		  ~~자바스크립트 소스~~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ko-KR" altLang="en-US" sz="2400"/>
              <a:t>	  }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ko-KR" altLang="en-US" sz="2400"/>
              <a:t>	&lt;/</a:t>
            </a:r>
            <a:r>
              <a:rPr lang="en-US" altLang="ko-KR" sz="2400"/>
              <a:t>script&gt;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  &lt;</a:t>
            </a:r>
            <a:r>
              <a:rPr lang="ko-KR" altLang="en-US" sz="2400"/>
              <a:t>태그명 이벤트핸들러="함수명()"&gt;</a:t>
            </a:r>
          </a:p>
          <a:p>
            <a:pPr>
              <a:lnSpc>
                <a:spcPct val="90000"/>
              </a:lnSpc>
            </a:pPr>
            <a:r>
              <a:rPr lang="ko-KR" altLang="en-US" sz="2800"/>
              <a:t> 링크형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ko-KR" altLang="en-US" sz="2400"/>
              <a:t>&lt;</a:t>
            </a:r>
            <a:r>
              <a:rPr lang="en-US" altLang="ko-KR" sz="2400"/>
              <a:t>script language=javascript src="js </a:t>
            </a:r>
            <a:r>
              <a:rPr lang="ko-KR" altLang="en-US" sz="2400"/>
              <a:t>파일의 전체 경로"&gt;&lt;/</a:t>
            </a:r>
            <a:r>
              <a:rPr lang="en-US" altLang="ko-KR" sz="2400"/>
              <a:t>script</a:t>
            </a:r>
            <a:r>
              <a:rPr lang="en-US" altLang="ko-KR" sz="2400" smtClean="0"/>
              <a:t>&gt;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 smtClean="0"/>
              <a:t>&lt;script type=“text/javascript” src=“*.js”&gt;&lt;/script&gt;</a:t>
            </a:r>
            <a:endParaRPr lang="ko-KR" altLang="en-US" sz="2400"/>
          </a:p>
        </p:txBody>
      </p:sp>
      <p:sp>
        <p:nvSpPr>
          <p:cNvPr id="150533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자바스크립트 삽입과 실행(3)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110" name="Group 102"/>
          <p:cNvGrpSpPr>
            <a:grpSpLocks/>
          </p:cNvGrpSpPr>
          <p:nvPr/>
        </p:nvGrpSpPr>
        <p:grpSpPr bwMode="auto">
          <a:xfrm>
            <a:off x="228600" y="1905000"/>
            <a:ext cx="8686800" cy="4800600"/>
            <a:chOff x="-3" y="-3"/>
            <a:chExt cx="2740" cy="6534"/>
          </a:xfrm>
        </p:grpSpPr>
        <p:grpSp>
          <p:nvGrpSpPr>
            <p:cNvPr id="171108" name="Group 100"/>
            <p:cNvGrpSpPr>
              <a:grpSpLocks/>
            </p:cNvGrpSpPr>
            <p:nvPr/>
          </p:nvGrpSpPr>
          <p:grpSpPr bwMode="auto">
            <a:xfrm>
              <a:off x="0" y="0"/>
              <a:ext cx="2734" cy="6528"/>
              <a:chOff x="0" y="0"/>
              <a:chExt cx="2734" cy="6528"/>
            </a:xfrm>
          </p:grpSpPr>
          <p:grpSp>
            <p:nvGrpSpPr>
              <p:cNvPr id="171045" name="Group 37"/>
              <p:cNvGrpSpPr>
                <a:grpSpLocks/>
              </p:cNvGrpSpPr>
              <p:nvPr/>
            </p:nvGrpSpPr>
            <p:grpSpPr bwMode="auto">
              <a:xfrm>
                <a:off x="0" y="0"/>
                <a:ext cx="682" cy="384"/>
                <a:chOff x="0" y="0"/>
                <a:chExt cx="682" cy="384"/>
              </a:xfrm>
            </p:grpSpPr>
            <p:sp>
              <p:nvSpPr>
                <p:cNvPr id="171012" name="Rectangle 4"/>
                <p:cNvSpPr>
                  <a:spLocks noChangeArrowheads="1"/>
                </p:cNvSpPr>
                <p:nvPr/>
              </p:nvSpPr>
              <p:spPr bwMode="auto">
                <a:xfrm>
                  <a:off x="40" y="0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ctr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속성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44" name="Rectangle 36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47" name="Group 39"/>
              <p:cNvGrpSpPr>
                <a:grpSpLocks/>
              </p:cNvGrpSpPr>
              <p:nvPr/>
            </p:nvGrpSpPr>
            <p:grpSpPr bwMode="auto">
              <a:xfrm>
                <a:off x="682" y="0"/>
                <a:ext cx="2052" cy="384"/>
                <a:chOff x="682" y="0"/>
                <a:chExt cx="2052" cy="384"/>
              </a:xfrm>
            </p:grpSpPr>
            <p:sp>
              <p:nvSpPr>
                <p:cNvPr id="171013" name="Rectangle 5"/>
                <p:cNvSpPr>
                  <a:spLocks noChangeArrowheads="1"/>
                </p:cNvSpPr>
                <p:nvPr/>
              </p:nvSpPr>
              <p:spPr bwMode="auto">
                <a:xfrm>
                  <a:off x="722" y="0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ctr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설명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46" name="Rectangle 38"/>
                <p:cNvSpPr>
                  <a:spLocks noChangeArrowheads="1"/>
                </p:cNvSpPr>
                <p:nvPr/>
              </p:nvSpPr>
              <p:spPr bwMode="auto">
                <a:xfrm>
                  <a:off x="682" y="0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49" name="Group 41"/>
              <p:cNvGrpSpPr>
                <a:grpSpLocks/>
              </p:cNvGrpSpPr>
              <p:nvPr/>
            </p:nvGrpSpPr>
            <p:grpSpPr bwMode="auto">
              <a:xfrm>
                <a:off x="0" y="384"/>
                <a:ext cx="682" cy="480"/>
                <a:chOff x="0" y="384"/>
                <a:chExt cx="682" cy="480"/>
              </a:xfrm>
            </p:grpSpPr>
            <p:sp>
              <p:nvSpPr>
                <p:cNvPr id="171014" name="Rectangle 6"/>
                <p:cNvSpPr>
                  <a:spLocks noChangeArrowheads="1"/>
                </p:cNvSpPr>
                <p:nvPr/>
              </p:nvSpPr>
              <p:spPr bwMode="auto">
                <a:xfrm>
                  <a:off x="40" y="384"/>
                  <a:ext cx="60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defaultStatus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48" name="Rectangle 40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68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51" name="Group 43"/>
              <p:cNvGrpSpPr>
                <a:grpSpLocks/>
              </p:cNvGrpSpPr>
              <p:nvPr/>
            </p:nvGrpSpPr>
            <p:grpSpPr bwMode="auto">
              <a:xfrm>
                <a:off x="682" y="384"/>
                <a:ext cx="2052" cy="480"/>
                <a:chOff x="682" y="384"/>
                <a:chExt cx="2052" cy="480"/>
              </a:xfrm>
            </p:grpSpPr>
            <p:sp>
              <p:nvSpPr>
                <p:cNvPr id="171015" name="Rectangle 7"/>
                <p:cNvSpPr>
                  <a:spLocks noChangeArrowheads="1"/>
                </p:cNvSpPr>
                <p:nvPr/>
              </p:nvSpPr>
              <p:spPr bwMode="auto">
                <a:xfrm>
                  <a:off x="722" y="384"/>
                  <a:ext cx="197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브라우저 상태 표시줄에 표시할 문자열의 초기 값 설정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50" name="Rectangle 42"/>
                <p:cNvSpPr>
                  <a:spLocks noChangeArrowheads="1"/>
                </p:cNvSpPr>
                <p:nvPr/>
              </p:nvSpPr>
              <p:spPr bwMode="auto">
                <a:xfrm>
                  <a:off x="682" y="384"/>
                  <a:ext cx="205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53" name="Group 45"/>
              <p:cNvGrpSpPr>
                <a:grpSpLocks/>
              </p:cNvGrpSpPr>
              <p:nvPr/>
            </p:nvGrpSpPr>
            <p:grpSpPr bwMode="auto">
              <a:xfrm>
                <a:off x="0" y="864"/>
                <a:ext cx="682" cy="384"/>
                <a:chOff x="0" y="864"/>
                <a:chExt cx="682" cy="384"/>
              </a:xfrm>
            </p:grpSpPr>
            <p:sp>
              <p:nvSpPr>
                <p:cNvPr id="171016" name="Rectangle 8"/>
                <p:cNvSpPr>
                  <a:spLocks noChangeArrowheads="1"/>
                </p:cNvSpPr>
                <p:nvPr/>
              </p:nvSpPr>
              <p:spPr bwMode="auto">
                <a:xfrm>
                  <a:off x="40" y="864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status 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52" name="Rectangle 44"/>
                <p:cNvSpPr>
                  <a:spLocks noChangeArrowheads="1"/>
                </p:cNvSpPr>
                <p:nvPr/>
              </p:nvSpPr>
              <p:spPr bwMode="auto">
                <a:xfrm>
                  <a:off x="0" y="864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55" name="Group 47"/>
              <p:cNvGrpSpPr>
                <a:grpSpLocks/>
              </p:cNvGrpSpPr>
              <p:nvPr/>
            </p:nvGrpSpPr>
            <p:grpSpPr bwMode="auto">
              <a:xfrm>
                <a:off x="682" y="864"/>
                <a:ext cx="2052" cy="384"/>
                <a:chOff x="682" y="864"/>
                <a:chExt cx="2052" cy="384"/>
              </a:xfrm>
            </p:grpSpPr>
            <p:sp>
              <p:nvSpPr>
                <p:cNvPr id="171017" name="Rectangle 9"/>
                <p:cNvSpPr>
                  <a:spLocks noChangeArrowheads="1"/>
                </p:cNvSpPr>
                <p:nvPr/>
              </p:nvSpPr>
              <p:spPr bwMode="auto">
                <a:xfrm>
                  <a:off x="722" y="864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상태 표시줄에 표시할 문자열 지정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54" name="Rectangle 46"/>
                <p:cNvSpPr>
                  <a:spLocks noChangeArrowheads="1"/>
                </p:cNvSpPr>
                <p:nvPr/>
              </p:nvSpPr>
              <p:spPr bwMode="auto">
                <a:xfrm>
                  <a:off x="682" y="864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57" name="Group 49"/>
              <p:cNvGrpSpPr>
                <a:grpSpLocks/>
              </p:cNvGrpSpPr>
              <p:nvPr/>
            </p:nvGrpSpPr>
            <p:grpSpPr bwMode="auto">
              <a:xfrm>
                <a:off x="0" y="1248"/>
                <a:ext cx="682" cy="384"/>
                <a:chOff x="0" y="1248"/>
                <a:chExt cx="682" cy="384"/>
              </a:xfrm>
            </p:grpSpPr>
            <p:sp>
              <p:nvSpPr>
                <p:cNvPr id="171018" name="Rectangle 10"/>
                <p:cNvSpPr>
                  <a:spLocks noChangeArrowheads="1"/>
                </p:cNvSpPr>
                <p:nvPr/>
              </p:nvSpPr>
              <p:spPr bwMode="auto">
                <a:xfrm>
                  <a:off x="40" y="1248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window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56" name="Rectangle 48"/>
                <p:cNvSpPr>
                  <a:spLocks noChangeArrowheads="1"/>
                </p:cNvSpPr>
                <p:nvPr/>
              </p:nvSpPr>
              <p:spPr bwMode="auto">
                <a:xfrm>
                  <a:off x="0" y="1248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59" name="Group 51"/>
              <p:cNvGrpSpPr>
                <a:grpSpLocks/>
              </p:cNvGrpSpPr>
              <p:nvPr/>
            </p:nvGrpSpPr>
            <p:grpSpPr bwMode="auto">
              <a:xfrm>
                <a:off x="682" y="1248"/>
                <a:ext cx="2052" cy="384"/>
                <a:chOff x="682" y="1248"/>
                <a:chExt cx="2052" cy="384"/>
              </a:xfrm>
            </p:grpSpPr>
            <p:sp>
              <p:nvSpPr>
                <p:cNvPr id="171019" name="Rectangle 11"/>
                <p:cNvSpPr>
                  <a:spLocks noChangeArrowheads="1"/>
                </p:cNvSpPr>
                <p:nvPr/>
              </p:nvSpPr>
              <p:spPr bwMode="auto">
                <a:xfrm>
                  <a:off x="722" y="1248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창 자신을 가리킴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58" name="Rectangle 50"/>
                <p:cNvSpPr>
                  <a:spLocks noChangeArrowheads="1"/>
                </p:cNvSpPr>
                <p:nvPr/>
              </p:nvSpPr>
              <p:spPr bwMode="auto">
                <a:xfrm>
                  <a:off x="682" y="1248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61" name="Group 53"/>
              <p:cNvGrpSpPr>
                <a:grpSpLocks/>
              </p:cNvGrpSpPr>
              <p:nvPr/>
            </p:nvGrpSpPr>
            <p:grpSpPr bwMode="auto">
              <a:xfrm>
                <a:off x="0" y="1632"/>
                <a:ext cx="682" cy="384"/>
                <a:chOff x="0" y="1632"/>
                <a:chExt cx="682" cy="384"/>
              </a:xfrm>
            </p:grpSpPr>
            <p:sp>
              <p:nvSpPr>
                <p:cNvPr id="171020" name="Rectangle 12"/>
                <p:cNvSpPr>
                  <a:spLocks noChangeArrowheads="1"/>
                </p:cNvSpPr>
                <p:nvPr/>
              </p:nvSpPr>
              <p:spPr bwMode="auto">
                <a:xfrm>
                  <a:off x="40" y="1632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frames 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60" name="Rectangle 52"/>
                <p:cNvSpPr>
                  <a:spLocks noChangeArrowheads="1"/>
                </p:cNvSpPr>
                <p:nvPr/>
              </p:nvSpPr>
              <p:spPr bwMode="auto">
                <a:xfrm>
                  <a:off x="0" y="1632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63" name="Group 55"/>
              <p:cNvGrpSpPr>
                <a:grpSpLocks/>
              </p:cNvGrpSpPr>
              <p:nvPr/>
            </p:nvGrpSpPr>
            <p:grpSpPr bwMode="auto">
              <a:xfrm>
                <a:off x="682" y="1632"/>
                <a:ext cx="2052" cy="384"/>
                <a:chOff x="682" y="1632"/>
                <a:chExt cx="2052" cy="384"/>
              </a:xfrm>
            </p:grpSpPr>
            <p:sp>
              <p:nvSpPr>
                <p:cNvPr id="171021" name="Rectangle 13"/>
                <p:cNvSpPr>
                  <a:spLocks noChangeArrowheads="1"/>
                </p:cNvSpPr>
                <p:nvPr/>
              </p:nvSpPr>
              <p:spPr bwMode="auto">
                <a:xfrm>
                  <a:off x="722" y="1632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창에 포함된 프레임을 배열 형태로 지정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62" name="Rectangle 54"/>
                <p:cNvSpPr>
                  <a:spLocks noChangeArrowheads="1"/>
                </p:cNvSpPr>
                <p:nvPr/>
              </p:nvSpPr>
              <p:spPr bwMode="auto">
                <a:xfrm>
                  <a:off x="682" y="1632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65" name="Group 57"/>
              <p:cNvGrpSpPr>
                <a:grpSpLocks/>
              </p:cNvGrpSpPr>
              <p:nvPr/>
            </p:nvGrpSpPr>
            <p:grpSpPr bwMode="auto">
              <a:xfrm>
                <a:off x="0" y="2016"/>
                <a:ext cx="682" cy="480"/>
                <a:chOff x="0" y="2016"/>
                <a:chExt cx="682" cy="480"/>
              </a:xfrm>
            </p:grpSpPr>
            <p:sp>
              <p:nvSpPr>
                <p:cNvPr id="171022" name="Rectangle 14"/>
                <p:cNvSpPr>
                  <a:spLocks noChangeArrowheads="1"/>
                </p:cNvSpPr>
                <p:nvPr/>
              </p:nvSpPr>
              <p:spPr bwMode="auto">
                <a:xfrm>
                  <a:off x="40" y="2016"/>
                  <a:ext cx="60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opener 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64" name="Rectangle 56"/>
                <p:cNvSpPr>
                  <a:spLocks noChangeArrowheads="1"/>
                </p:cNvSpPr>
                <p:nvPr/>
              </p:nvSpPr>
              <p:spPr bwMode="auto">
                <a:xfrm>
                  <a:off x="0" y="2016"/>
                  <a:ext cx="68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67" name="Group 59"/>
              <p:cNvGrpSpPr>
                <a:grpSpLocks/>
              </p:cNvGrpSpPr>
              <p:nvPr/>
            </p:nvGrpSpPr>
            <p:grpSpPr bwMode="auto">
              <a:xfrm>
                <a:off x="682" y="2016"/>
                <a:ext cx="2052" cy="480"/>
                <a:chOff x="682" y="2016"/>
                <a:chExt cx="2052" cy="480"/>
              </a:xfrm>
            </p:grpSpPr>
            <p:sp>
              <p:nvSpPr>
                <p:cNvPr id="171023" name="Rectangle 15"/>
                <p:cNvSpPr>
                  <a:spLocks noChangeArrowheads="1"/>
                </p:cNvSpPr>
                <p:nvPr/>
              </p:nvSpPr>
              <p:spPr bwMode="auto">
                <a:xfrm>
                  <a:off x="722" y="2016"/>
                  <a:ext cx="197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open( ) </a:t>
                  </a:r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메소드를 사용해서 새 창을 열었을 경우, 새 창을 열도록 한 문서를 가리킴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66" name="Rectangle 58"/>
                <p:cNvSpPr>
                  <a:spLocks noChangeArrowheads="1"/>
                </p:cNvSpPr>
                <p:nvPr/>
              </p:nvSpPr>
              <p:spPr bwMode="auto">
                <a:xfrm>
                  <a:off x="682" y="2016"/>
                  <a:ext cx="205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69" name="Group 61"/>
              <p:cNvGrpSpPr>
                <a:grpSpLocks/>
              </p:cNvGrpSpPr>
              <p:nvPr/>
            </p:nvGrpSpPr>
            <p:grpSpPr bwMode="auto">
              <a:xfrm>
                <a:off x="0" y="2496"/>
                <a:ext cx="682" cy="480"/>
                <a:chOff x="0" y="2496"/>
                <a:chExt cx="682" cy="480"/>
              </a:xfrm>
            </p:grpSpPr>
            <p:sp>
              <p:nvSpPr>
                <p:cNvPr id="171024" name="Rectangle 16"/>
                <p:cNvSpPr>
                  <a:spLocks noChangeArrowheads="1"/>
                </p:cNvSpPr>
                <p:nvPr/>
              </p:nvSpPr>
              <p:spPr bwMode="auto">
                <a:xfrm>
                  <a:off x="40" y="2496"/>
                  <a:ext cx="60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parent 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68" name="Rectangle 60"/>
                <p:cNvSpPr>
                  <a:spLocks noChangeArrowheads="1"/>
                </p:cNvSpPr>
                <p:nvPr/>
              </p:nvSpPr>
              <p:spPr bwMode="auto">
                <a:xfrm>
                  <a:off x="0" y="2496"/>
                  <a:ext cx="68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71" name="Group 63"/>
              <p:cNvGrpSpPr>
                <a:grpSpLocks/>
              </p:cNvGrpSpPr>
              <p:nvPr/>
            </p:nvGrpSpPr>
            <p:grpSpPr bwMode="auto">
              <a:xfrm>
                <a:off x="682" y="2496"/>
                <a:ext cx="2052" cy="480"/>
                <a:chOff x="682" y="2496"/>
                <a:chExt cx="2052" cy="480"/>
              </a:xfrm>
            </p:grpSpPr>
            <p:sp>
              <p:nvSpPr>
                <p:cNvPr id="171025" name="Rectangle 17"/>
                <p:cNvSpPr>
                  <a:spLocks noChangeArrowheads="1"/>
                </p:cNvSpPr>
                <p:nvPr/>
              </p:nvSpPr>
              <p:spPr bwMode="auto">
                <a:xfrm>
                  <a:off x="722" y="2496"/>
                  <a:ext cx="197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주종 관계를 이루고 있는 프레임 문서에서 상위 프레임을 가리킴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70" name="Rectangle 62"/>
                <p:cNvSpPr>
                  <a:spLocks noChangeArrowheads="1"/>
                </p:cNvSpPr>
                <p:nvPr/>
              </p:nvSpPr>
              <p:spPr bwMode="auto">
                <a:xfrm>
                  <a:off x="682" y="2496"/>
                  <a:ext cx="205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73" name="Group 65"/>
              <p:cNvGrpSpPr>
                <a:grpSpLocks/>
              </p:cNvGrpSpPr>
              <p:nvPr/>
            </p:nvGrpSpPr>
            <p:grpSpPr bwMode="auto">
              <a:xfrm>
                <a:off x="0" y="2976"/>
                <a:ext cx="682" cy="384"/>
                <a:chOff x="0" y="2976"/>
                <a:chExt cx="682" cy="384"/>
              </a:xfrm>
            </p:grpSpPr>
            <p:sp>
              <p:nvSpPr>
                <p:cNvPr id="171026" name="Rectangle 18"/>
                <p:cNvSpPr>
                  <a:spLocks noChangeArrowheads="1"/>
                </p:cNvSpPr>
                <p:nvPr/>
              </p:nvSpPr>
              <p:spPr bwMode="auto">
                <a:xfrm>
                  <a:off x="40" y="2976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self 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72" name="Rectangle 64"/>
                <p:cNvSpPr>
                  <a:spLocks noChangeArrowheads="1"/>
                </p:cNvSpPr>
                <p:nvPr/>
              </p:nvSpPr>
              <p:spPr bwMode="auto">
                <a:xfrm>
                  <a:off x="0" y="2976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75" name="Group 67"/>
              <p:cNvGrpSpPr>
                <a:grpSpLocks/>
              </p:cNvGrpSpPr>
              <p:nvPr/>
            </p:nvGrpSpPr>
            <p:grpSpPr bwMode="auto">
              <a:xfrm>
                <a:off x="682" y="2976"/>
                <a:ext cx="2052" cy="384"/>
                <a:chOff x="682" y="2976"/>
                <a:chExt cx="2052" cy="384"/>
              </a:xfrm>
            </p:grpSpPr>
            <p:sp>
              <p:nvSpPr>
                <p:cNvPr id="171027" name="Rectangle 19"/>
                <p:cNvSpPr>
                  <a:spLocks noChangeArrowheads="1"/>
                </p:cNvSpPr>
                <p:nvPr/>
              </p:nvSpPr>
              <p:spPr bwMode="auto">
                <a:xfrm>
                  <a:off x="722" y="2976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현재 작업 중인 창, 즉 자기자신을 가리킴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74" name="Rectangle 66"/>
                <p:cNvSpPr>
                  <a:spLocks noChangeArrowheads="1"/>
                </p:cNvSpPr>
                <p:nvPr/>
              </p:nvSpPr>
              <p:spPr bwMode="auto">
                <a:xfrm>
                  <a:off x="682" y="2976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77" name="Group 69"/>
              <p:cNvGrpSpPr>
                <a:grpSpLocks/>
              </p:cNvGrpSpPr>
              <p:nvPr/>
            </p:nvGrpSpPr>
            <p:grpSpPr bwMode="auto">
              <a:xfrm>
                <a:off x="0" y="3360"/>
                <a:ext cx="682" cy="480"/>
                <a:chOff x="0" y="3360"/>
                <a:chExt cx="682" cy="480"/>
              </a:xfrm>
            </p:grpSpPr>
            <p:sp>
              <p:nvSpPr>
                <p:cNvPr id="171028" name="Rectangle 20"/>
                <p:cNvSpPr>
                  <a:spLocks noChangeArrowheads="1"/>
                </p:cNvSpPr>
                <p:nvPr/>
              </p:nvSpPr>
              <p:spPr bwMode="auto">
                <a:xfrm>
                  <a:off x="40" y="3360"/>
                  <a:ext cx="60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top 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76" name="Rectangle 68"/>
                <p:cNvSpPr>
                  <a:spLocks noChangeArrowheads="1"/>
                </p:cNvSpPr>
                <p:nvPr/>
              </p:nvSpPr>
              <p:spPr bwMode="auto">
                <a:xfrm>
                  <a:off x="0" y="3360"/>
                  <a:ext cx="68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79" name="Group 71"/>
              <p:cNvGrpSpPr>
                <a:grpSpLocks/>
              </p:cNvGrpSpPr>
              <p:nvPr/>
            </p:nvGrpSpPr>
            <p:grpSpPr bwMode="auto">
              <a:xfrm>
                <a:off x="682" y="3360"/>
                <a:ext cx="2052" cy="480"/>
                <a:chOff x="682" y="3360"/>
                <a:chExt cx="2052" cy="480"/>
              </a:xfrm>
            </p:grpSpPr>
            <p:sp>
              <p:nvSpPr>
                <p:cNvPr id="171029" name="Rectangle 21"/>
                <p:cNvSpPr>
                  <a:spLocks noChangeArrowheads="1"/>
                </p:cNvSpPr>
                <p:nvPr/>
              </p:nvSpPr>
              <p:spPr bwMode="auto">
                <a:xfrm>
                  <a:off x="722" y="3360"/>
                  <a:ext cx="197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프레임이 설정되기 전의 상태로 돌아감, 프레임을 모두 무시하고 창 하나만 남음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78" name="Rectangle 70"/>
                <p:cNvSpPr>
                  <a:spLocks noChangeArrowheads="1"/>
                </p:cNvSpPr>
                <p:nvPr/>
              </p:nvSpPr>
              <p:spPr bwMode="auto">
                <a:xfrm>
                  <a:off x="682" y="3360"/>
                  <a:ext cx="205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81" name="Group 73"/>
              <p:cNvGrpSpPr>
                <a:grpSpLocks/>
              </p:cNvGrpSpPr>
              <p:nvPr/>
            </p:nvGrpSpPr>
            <p:grpSpPr bwMode="auto">
              <a:xfrm>
                <a:off x="0" y="3840"/>
                <a:ext cx="682" cy="384"/>
                <a:chOff x="0" y="3840"/>
                <a:chExt cx="682" cy="384"/>
              </a:xfrm>
            </p:grpSpPr>
            <p:sp>
              <p:nvSpPr>
                <p:cNvPr id="171030" name="Rectangle 22"/>
                <p:cNvSpPr>
                  <a:spLocks noChangeArrowheads="1"/>
                </p:cNvSpPr>
                <p:nvPr/>
              </p:nvSpPr>
              <p:spPr bwMode="auto">
                <a:xfrm>
                  <a:off x="40" y="3840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classes 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80" name="Rectangle 72"/>
                <p:cNvSpPr>
                  <a:spLocks noChangeArrowheads="1"/>
                </p:cNvSpPr>
                <p:nvPr/>
              </p:nvSpPr>
              <p:spPr bwMode="auto">
                <a:xfrm>
                  <a:off x="0" y="3840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83" name="Group 75"/>
              <p:cNvGrpSpPr>
                <a:grpSpLocks/>
              </p:cNvGrpSpPr>
              <p:nvPr/>
            </p:nvGrpSpPr>
            <p:grpSpPr bwMode="auto">
              <a:xfrm>
                <a:off x="682" y="3840"/>
                <a:ext cx="2052" cy="384"/>
                <a:chOff x="682" y="3840"/>
                <a:chExt cx="2052" cy="384"/>
              </a:xfrm>
            </p:grpSpPr>
            <p:sp>
              <p:nvSpPr>
                <p:cNvPr id="171031" name="Rectangle 23"/>
                <p:cNvSpPr>
                  <a:spLocks noChangeArrowheads="1"/>
                </p:cNvSpPr>
                <p:nvPr/>
              </p:nvSpPr>
              <p:spPr bwMode="auto">
                <a:xfrm>
                  <a:off x="722" y="3840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문서 안에 정의된 모든 스타일시트의 정보를 갖음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82" name="Rectangle 74"/>
                <p:cNvSpPr>
                  <a:spLocks noChangeArrowheads="1"/>
                </p:cNvSpPr>
                <p:nvPr/>
              </p:nvSpPr>
              <p:spPr bwMode="auto">
                <a:xfrm>
                  <a:off x="682" y="3840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85" name="Group 77"/>
              <p:cNvGrpSpPr>
                <a:grpSpLocks/>
              </p:cNvGrpSpPr>
              <p:nvPr/>
            </p:nvGrpSpPr>
            <p:grpSpPr bwMode="auto">
              <a:xfrm>
                <a:off x="0" y="4224"/>
                <a:ext cx="682" cy="384"/>
                <a:chOff x="0" y="4224"/>
                <a:chExt cx="682" cy="384"/>
              </a:xfrm>
            </p:grpSpPr>
            <p:sp>
              <p:nvSpPr>
                <p:cNvPr id="171032" name="Rectangle 24"/>
                <p:cNvSpPr>
                  <a:spLocks noChangeArrowheads="1"/>
                </p:cNvSpPr>
                <p:nvPr/>
              </p:nvSpPr>
              <p:spPr bwMode="auto">
                <a:xfrm>
                  <a:off x="40" y="4224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tags 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84" name="Rectangle 76"/>
                <p:cNvSpPr>
                  <a:spLocks noChangeArrowheads="1"/>
                </p:cNvSpPr>
                <p:nvPr/>
              </p:nvSpPr>
              <p:spPr bwMode="auto">
                <a:xfrm>
                  <a:off x="0" y="4224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87" name="Group 79"/>
              <p:cNvGrpSpPr>
                <a:grpSpLocks/>
              </p:cNvGrpSpPr>
              <p:nvPr/>
            </p:nvGrpSpPr>
            <p:grpSpPr bwMode="auto">
              <a:xfrm>
                <a:off x="682" y="4224"/>
                <a:ext cx="2052" cy="384"/>
                <a:chOff x="682" y="4224"/>
                <a:chExt cx="2052" cy="384"/>
              </a:xfrm>
            </p:grpSpPr>
            <p:sp>
              <p:nvSpPr>
                <p:cNvPr id="171033" name="Rectangle 25"/>
                <p:cNvSpPr>
                  <a:spLocks noChangeArrowheads="1"/>
                </p:cNvSpPr>
                <p:nvPr/>
              </p:nvSpPr>
              <p:spPr bwMode="auto">
                <a:xfrm>
                  <a:off x="722" y="4224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문서 안에 정의된 모든 태그의 정보를 나타냄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86" name="Rectangle 78"/>
                <p:cNvSpPr>
                  <a:spLocks noChangeArrowheads="1"/>
                </p:cNvSpPr>
                <p:nvPr/>
              </p:nvSpPr>
              <p:spPr bwMode="auto">
                <a:xfrm>
                  <a:off x="682" y="4224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89" name="Group 81"/>
              <p:cNvGrpSpPr>
                <a:grpSpLocks/>
              </p:cNvGrpSpPr>
              <p:nvPr/>
            </p:nvGrpSpPr>
            <p:grpSpPr bwMode="auto">
              <a:xfrm>
                <a:off x="0" y="4608"/>
                <a:ext cx="682" cy="384"/>
                <a:chOff x="0" y="4608"/>
                <a:chExt cx="682" cy="384"/>
              </a:xfrm>
            </p:grpSpPr>
            <p:sp>
              <p:nvSpPr>
                <p:cNvPr id="171034" name="Rectangle 26"/>
                <p:cNvSpPr>
                  <a:spLocks noChangeArrowheads="1"/>
                </p:cNvSpPr>
                <p:nvPr/>
              </p:nvSpPr>
              <p:spPr bwMode="auto">
                <a:xfrm>
                  <a:off x="40" y="4608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screenX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88" name="Rectangle 80"/>
                <p:cNvSpPr>
                  <a:spLocks noChangeArrowheads="1"/>
                </p:cNvSpPr>
                <p:nvPr/>
              </p:nvSpPr>
              <p:spPr bwMode="auto">
                <a:xfrm>
                  <a:off x="0" y="4608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91" name="Group 83"/>
              <p:cNvGrpSpPr>
                <a:grpSpLocks/>
              </p:cNvGrpSpPr>
              <p:nvPr/>
            </p:nvGrpSpPr>
            <p:grpSpPr bwMode="auto">
              <a:xfrm>
                <a:off x="682" y="4608"/>
                <a:ext cx="2052" cy="384"/>
                <a:chOff x="682" y="4608"/>
                <a:chExt cx="2052" cy="384"/>
              </a:xfrm>
            </p:grpSpPr>
            <p:sp>
              <p:nvSpPr>
                <p:cNvPr id="171035" name="Rectangle 27"/>
                <p:cNvSpPr>
                  <a:spLocks noChangeArrowheads="1"/>
                </p:cNvSpPr>
                <p:nvPr/>
              </p:nvSpPr>
              <p:spPr bwMode="auto">
                <a:xfrm>
                  <a:off x="722" y="4608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창의 </a:t>
                  </a:r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x </a:t>
                  </a:r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좌표 반환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90" name="Rectangle 82"/>
                <p:cNvSpPr>
                  <a:spLocks noChangeArrowheads="1"/>
                </p:cNvSpPr>
                <p:nvPr/>
              </p:nvSpPr>
              <p:spPr bwMode="auto">
                <a:xfrm>
                  <a:off x="682" y="4608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93" name="Group 85"/>
              <p:cNvGrpSpPr>
                <a:grpSpLocks/>
              </p:cNvGrpSpPr>
              <p:nvPr/>
            </p:nvGrpSpPr>
            <p:grpSpPr bwMode="auto">
              <a:xfrm>
                <a:off x="0" y="4992"/>
                <a:ext cx="682" cy="384"/>
                <a:chOff x="0" y="4992"/>
                <a:chExt cx="682" cy="384"/>
              </a:xfrm>
            </p:grpSpPr>
            <p:sp>
              <p:nvSpPr>
                <p:cNvPr id="171036" name="Rectangle 28"/>
                <p:cNvSpPr>
                  <a:spLocks noChangeArrowheads="1"/>
                </p:cNvSpPr>
                <p:nvPr/>
              </p:nvSpPr>
              <p:spPr bwMode="auto">
                <a:xfrm>
                  <a:off x="40" y="4992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screenY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92" name="Rectangle 84"/>
                <p:cNvSpPr>
                  <a:spLocks noChangeArrowheads="1"/>
                </p:cNvSpPr>
                <p:nvPr/>
              </p:nvSpPr>
              <p:spPr bwMode="auto">
                <a:xfrm>
                  <a:off x="0" y="4992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95" name="Group 87"/>
              <p:cNvGrpSpPr>
                <a:grpSpLocks/>
              </p:cNvGrpSpPr>
              <p:nvPr/>
            </p:nvGrpSpPr>
            <p:grpSpPr bwMode="auto">
              <a:xfrm>
                <a:off x="682" y="4992"/>
                <a:ext cx="2052" cy="384"/>
                <a:chOff x="682" y="4992"/>
                <a:chExt cx="2052" cy="384"/>
              </a:xfrm>
            </p:grpSpPr>
            <p:sp>
              <p:nvSpPr>
                <p:cNvPr id="171037" name="Rectangle 29"/>
                <p:cNvSpPr>
                  <a:spLocks noChangeArrowheads="1"/>
                </p:cNvSpPr>
                <p:nvPr/>
              </p:nvSpPr>
              <p:spPr bwMode="auto">
                <a:xfrm>
                  <a:off x="722" y="4992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창의 </a:t>
                  </a:r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y </a:t>
                  </a:r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좌표 반환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94" name="Rectangle 86"/>
                <p:cNvSpPr>
                  <a:spLocks noChangeArrowheads="1"/>
                </p:cNvSpPr>
                <p:nvPr/>
              </p:nvSpPr>
              <p:spPr bwMode="auto">
                <a:xfrm>
                  <a:off x="682" y="4992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97" name="Group 89"/>
              <p:cNvGrpSpPr>
                <a:grpSpLocks/>
              </p:cNvGrpSpPr>
              <p:nvPr/>
            </p:nvGrpSpPr>
            <p:grpSpPr bwMode="auto">
              <a:xfrm>
                <a:off x="0" y="5376"/>
                <a:ext cx="682" cy="384"/>
                <a:chOff x="0" y="5376"/>
                <a:chExt cx="682" cy="384"/>
              </a:xfrm>
            </p:grpSpPr>
            <p:sp>
              <p:nvSpPr>
                <p:cNvPr id="171038" name="Rectangle 30"/>
                <p:cNvSpPr>
                  <a:spLocks noChangeArrowheads="1"/>
                </p:cNvSpPr>
                <p:nvPr/>
              </p:nvSpPr>
              <p:spPr bwMode="auto">
                <a:xfrm>
                  <a:off x="40" y="5376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closed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96" name="Rectangle 88"/>
                <p:cNvSpPr>
                  <a:spLocks noChangeArrowheads="1"/>
                </p:cNvSpPr>
                <p:nvPr/>
              </p:nvSpPr>
              <p:spPr bwMode="auto">
                <a:xfrm>
                  <a:off x="0" y="5376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099" name="Group 91"/>
              <p:cNvGrpSpPr>
                <a:grpSpLocks/>
              </p:cNvGrpSpPr>
              <p:nvPr/>
            </p:nvGrpSpPr>
            <p:grpSpPr bwMode="auto">
              <a:xfrm>
                <a:off x="682" y="5376"/>
                <a:ext cx="2052" cy="384"/>
                <a:chOff x="682" y="5376"/>
                <a:chExt cx="2052" cy="384"/>
              </a:xfrm>
            </p:grpSpPr>
            <p:sp>
              <p:nvSpPr>
                <p:cNvPr id="171039" name="Rectangle 31"/>
                <p:cNvSpPr>
                  <a:spLocks noChangeArrowheads="1"/>
                </p:cNvSpPr>
                <p:nvPr/>
              </p:nvSpPr>
              <p:spPr bwMode="auto">
                <a:xfrm>
                  <a:off x="722" y="5376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창이 닫혀 있는지 확인한 후 </a:t>
                  </a:r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true, false </a:t>
                  </a:r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반환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098" name="Rectangle 90"/>
                <p:cNvSpPr>
                  <a:spLocks noChangeArrowheads="1"/>
                </p:cNvSpPr>
                <p:nvPr/>
              </p:nvSpPr>
              <p:spPr bwMode="auto">
                <a:xfrm>
                  <a:off x="682" y="5376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101" name="Group 93"/>
              <p:cNvGrpSpPr>
                <a:grpSpLocks/>
              </p:cNvGrpSpPr>
              <p:nvPr/>
            </p:nvGrpSpPr>
            <p:grpSpPr bwMode="auto">
              <a:xfrm>
                <a:off x="0" y="5760"/>
                <a:ext cx="682" cy="384"/>
                <a:chOff x="0" y="5760"/>
                <a:chExt cx="682" cy="384"/>
              </a:xfrm>
            </p:grpSpPr>
            <p:sp>
              <p:nvSpPr>
                <p:cNvPr id="171040" name="Rectangle 32"/>
                <p:cNvSpPr>
                  <a:spLocks noChangeArrowheads="1"/>
                </p:cNvSpPr>
                <p:nvPr/>
              </p:nvSpPr>
              <p:spPr bwMode="auto">
                <a:xfrm>
                  <a:off x="40" y="5760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name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100" name="Rectangle 92"/>
                <p:cNvSpPr>
                  <a:spLocks noChangeArrowheads="1"/>
                </p:cNvSpPr>
                <p:nvPr/>
              </p:nvSpPr>
              <p:spPr bwMode="auto">
                <a:xfrm>
                  <a:off x="0" y="5760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103" name="Group 95"/>
              <p:cNvGrpSpPr>
                <a:grpSpLocks/>
              </p:cNvGrpSpPr>
              <p:nvPr/>
            </p:nvGrpSpPr>
            <p:grpSpPr bwMode="auto">
              <a:xfrm>
                <a:off x="682" y="5760"/>
                <a:ext cx="2052" cy="384"/>
                <a:chOff x="682" y="5760"/>
                <a:chExt cx="2052" cy="384"/>
              </a:xfrm>
            </p:grpSpPr>
            <p:sp>
              <p:nvSpPr>
                <p:cNvPr id="171041" name="Rectangle 33"/>
                <p:cNvSpPr>
                  <a:spLocks noChangeArrowheads="1"/>
                </p:cNvSpPr>
                <p:nvPr/>
              </p:nvSpPr>
              <p:spPr bwMode="auto">
                <a:xfrm>
                  <a:off x="722" y="5760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창의 이름 반환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102" name="Rectangle 94"/>
                <p:cNvSpPr>
                  <a:spLocks noChangeArrowheads="1"/>
                </p:cNvSpPr>
                <p:nvPr/>
              </p:nvSpPr>
              <p:spPr bwMode="auto">
                <a:xfrm>
                  <a:off x="682" y="5760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105" name="Group 97"/>
              <p:cNvGrpSpPr>
                <a:grpSpLocks/>
              </p:cNvGrpSpPr>
              <p:nvPr/>
            </p:nvGrpSpPr>
            <p:grpSpPr bwMode="auto">
              <a:xfrm>
                <a:off x="0" y="6144"/>
                <a:ext cx="682" cy="384"/>
                <a:chOff x="0" y="6144"/>
                <a:chExt cx="682" cy="384"/>
              </a:xfrm>
            </p:grpSpPr>
            <p:sp>
              <p:nvSpPr>
                <p:cNvPr id="171042" name="Rectangle 34"/>
                <p:cNvSpPr>
                  <a:spLocks noChangeArrowheads="1"/>
                </p:cNvSpPr>
                <p:nvPr/>
              </p:nvSpPr>
              <p:spPr bwMode="auto">
                <a:xfrm>
                  <a:off x="40" y="6144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length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104" name="Rectangle 96"/>
                <p:cNvSpPr>
                  <a:spLocks noChangeArrowheads="1"/>
                </p:cNvSpPr>
                <p:nvPr/>
              </p:nvSpPr>
              <p:spPr bwMode="auto">
                <a:xfrm>
                  <a:off x="0" y="6144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1107" name="Group 99"/>
              <p:cNvGrpSpPr>
                <a:grpSpLocks/>
              </p:cNvGrpSpPr>
              <p:nvPr/>
            </p:nvGrpSpPr>
            <p:grpSpPr bwMode="auto">
              <a:xfrm>
                <a:off x="682" y="6144"/>
                <a:ext cx="2052" cy="384"/>
                <a:chOff x="682" y="6144"/>
                <a:chExt cx="2052" cy="384"/>
              </a:xfrm>
            </p:grpSpPr>
            <p:sp>
              <p:nvSpPr>
                <p:cNvPr id="171043" name="Rectangle 35"/>
                <p:cNvSpPr>
                  <a:spLocks noChangeArrowheads="1"/>
                </p:cNvSpPr>
                <p:nvPr/>
              </p:nvSpPr>
              <p:spPr bwMode="auto">
                <a:xfrm>
                  <a:off x="722" y="6144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창 안에 프레임 수 반환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1106" name="Rectangle 98"/>
                <p:cNvSpPr>
                  <a:spLocks noChangeArrowheads="1"/>
                </p:cNvSpPr>
                <p:nvPr/>
              </p:nvSpPr>
              <p:spPr bwMode="auto">
                <a:xfrm>
                  <a:off x="682" y="6144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1109" name="Rectangle 101"/>
            <p:cNvSpPr>
              <a:spLocks noChangeArrowheads="1"/>
            </p:cNvSpPr>
            <p:nvPr/>
          </p:nvSpPr>
          <p:spPr bwMode="auto">
            <a:xfrm>
              <a:off x="-3" y="-3"/>
              <a:ext cx="2740" cy="6534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171112" name="Text Box 104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     screen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속성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100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216" name="Group 64"/>
          <p:cNvGrpSpPr>
            <a:grpSpLocks/>
          </p:cNvGrpSpPr>
          <p:nvPr/>
        </p:nvGrpSpPr>
        <p:grpSpPr bwMode="auto">
          <a:xfrm>
            <a:off x="304800" y="1905000"/>
            <a:ext cx="8458200" cy="4648200"/>
            <a:chOff x="-3" y="-3"/>
            <a:chExt cx="2384" cy="3810"/>
          </a:xfrm>
        </p:grpSpPr>
        <p:grpSp>
          <p:nvGrpSpPr>
            <p:cNvPr id="177214" name="Group 62"/>
            <p:cNvGrpSpPr>
              <a:grpSpLocks/>
            </p:cNvGrpSpPr>
            <p:nvPr/>
          </p:nvGrpSpPr>
          <p:grpSpPr bwMode="auto">
            <a:xfrm>
              <a:off x="0" y="0"/>
              <a:ext cx="2378" cy="3804"/>
              <a:chOff x="0" y="0"/>
              <a:chExt cx="2378" cy="3804"/>
            </a:xfrm>
          </p:grpSpPr>
          <p:grpSp>
            <p:nvGrpSpPr>
              <p:cNvPr id="177177" name="Group 25"/>
              <p:cNvGrpSpPr>
                <a:grpSpLocks/>
              </p:cNvGrpSpPr>
              <p:nvPr/>
            </p:nvGrpSpPr>
            <p:grpSpPr bwMode="auto">
              <a:xfrm>
                <a:off x="0" y="0"/>
                <a:ext cx="476" cy="420"/>
                <a:chOff x="0" y="0"/>
                <a:chExt cx="476" cy="420"/>
              </a:xfrm>
            </p:grpSpPr>
            <p:sp>
              <p:nvSpPr>
                <p:cNvPr id="177176" name="Rectangle 24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476" cy="420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177175" name="Group 2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476" cy="348"/>
                  <a:chOff x="0" y="0"/>
                  <a:chExt cx="476" cy="348"/>
                </a:xfrm>
              </p:grpSpPr>
              <p:sp>
                <p:nvSpPr>
                  <p:cNvPr id="177156" name="Rectangle 4"/>
                  <p:cNvSpPr>
                    <a:spLocks noChangeArrowheads="1"/>
                  </p:cNvSpPr>
                  <p:nvPr/>
                </p:nvSpPr>
                <p:spPr bwMode="auto">
                  <a:xfrm>
                    <a:off x="18" y="18"/>
                    <a:ext cx="440" cy="312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ctr"/>
                    <a:r>
                      <a:rPr lang="ko-KR" altLang="en-US" sz="1600">
                        <a:solidFill>
                          <a:srgbClr val="000000"/>
                        </a:solidFill>
                        <a:latin typeface="바탕" panose="02030600000101010101" pitchFamily="18" charset="-127"/>
                        <a:cs typeface="Times New Roman" panose="02020603050405020304" pitchFamily="18" charset="0"/>
                      </a:rPr>
                      <a:t>속성</a:t>
                    </a:r>
                    <a:endParaRPr lang="ko-KR" altLang="en-US" sz="16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177174" name="Rectangle 22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476" cy="348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77181" name="Group 29"/>
              <p:cNvGrpSpPr>
                <a:grpSpLocks/>
              </p:cNvGrpSpPr>
              <p:nvPr/>
            </p:nvGrpSpPr>
            <p:grpSpPr bwMode="auto">
              <a:xfrm>
                <a:off x="476" y="0"/>
                <a:ext cx="1902" cy="420"/>
                <a:chOff x="476" y="0"/>
                <a:chExt cx="1902" cy="420"/>
              </a:xfrm>
            </p:grpSpPr>
            <p:sp>
              <p:nvSpPr>
                <p:cNvPr id="177180" name="Rectangle 28"/>
                <p:cNvSpPr>
                  <a:spLocks noChangeArrowheads="1"/>
                </p:cNvSpPr>
                <p:nvPr/>
              </p:nvSpPr>
              <p:spPr bwMode="auto">
                <a:xfrm>
                  <a:off x="476" y="0"/>
                  <a:ext cx="1902" cy="420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177179" name="Group 27"/>
                <p:cNvGrpSpPr>
                  <a:grpSpLocks/>
                </p:cNvGrpSpPr>
                <p:nvPr/>
              </p:nvGrpSpPr>
              <p:grpSpPr bwMode="auto">
                <a:xfrm>
                  <a:off x="476" y="0"/>
                  <a:ext cx="1902" cy="348"/>
                  <a:chOff x="476" y="0"/>
                  <a:chExt cx="1902" cy="348"/>
                </a:xfrm>
              </p:grpSpPr>
              <p:sp>
                <p:nvSpPr>
                  <p:cNvPr id="177157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494" y="18"/>
                    <a:ext cx="1866" cy="312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ctr"/>
                    <a:r>
                      <a:rPr lang="ko-KR" altLang="en-US" sz="1600">
                        <a:solidFill>
                          <a:srgbClr val="000000"/>
                        </a:solidFill>
                        <a:latin typeface="바탕" panose="02030600000101010101" pitchFamily="18" charset="-127"/>
                        <a:cs typeface="Times New Roman" panose="02020603050405020304" pitchFamily="18" charset="0"/>
                      </a:rPr>
                      <a:t>설명</a:t>
                    </a:r>
                    <a:endParaRPr lang="ko-KR" altLang="en-US" sz="16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177178" name="Rectangle 26"/>
                  <p:cNvSpPr>
                    <a:spLocks noChangeArrowheads="1"/>
                  </p:cNvSpPr>
                  <p:nvPr/>
                </p:nvSpPr>
                <p:spPr bwMode="auto">
                  <a:xfrm>
                    <a:off x="476" y="0"/>
                    <a:ext cx="1902" cy="348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77183" name="Group 31"/>
              <p:cNvGrpSpPr>
                <a:grpSpLocks/>
              </p:cNvGrpSpPr>
              <p:nvPr/>
            </p:nvGrpSpPr>
            <p:grpSpPr bwMode="auto">
              <a:xfrm>
                <a:off x="0" y="384"/>
                <a:ext cx="476" cy="444"/>
                <a:chOff x="0" y="384"/>
                <a:chExt cx="476" cy="444"/>
              </a:xfrm>
            </p:grpSpPr>
            <p:sp>
              <p:nvSpPr>
                <p:cNvPr id="177158" name="Rectangle 6"/>
                <p:cNvSpPr>
                  <a:spLocks noChangeArrowheads="1"/>
                </p:cNvSpPr>
                <p:nvPr/>
              </p:nvSpPr>
              <p:spPr bwMode="auto">
                <a:xfrm>
                  <a:off x="18" y="402"/>
                  <a:ext cx="440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availHeight</a:t>
                  </a:r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182" name="Rectangle 30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476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185" name="Group 33"/>
              <p:cNvGrpSpPr>
                <a:grpSpLocks/>
              </p:cNvGrpSpPr>
              <p:nvPr/>
            </p:nvGrpSpPr>
            <p:grpSpPr bwMode="auto">
              <a:xfrm>
                <a:off x="476" y="384"/>
                <a:ext cx="1902" cy="444"/>
                <a:chOff x="476" y="384"/>
                <a:chExt cx="1902" cy="444"/>
              </a:xfrm>
            </p:grpSpPr>
            <p:sp>
              <p:nvSpPr>
                <p:cNvPr id="177159" name="Rectangle 7"/>
                <p:cNvSpPr>
                  <a:spLocks noChangeArrowheads="1"/>
                </p:cNvSpPr>
                <p:nvPr/>
              </p:nvSpPr>
              <p:spPr bwMode="auto">
                <a:xfrm>
                  <a:off x="494" y="402"/>
                  <a:ext cx="1866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작업 표시줄을 제외한 화면의 높이를 픽셀 값으로 표시</a:t>
                  </a:r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184" name="Rectangle 32"/>
                <p:cNvSpPr>
                  <a:spLocks noChangeArrowheads="1"/>
                </p:cNvSpPr>
                <p:nvPr/>
              </p:nvSpPr>
              <p:spPr bwMode="auto">
                <a:xfrm>
                  <a:off x="476" y="384"/>
                  <a:ext cx="1902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187" name="Group 35"/>
              <p:cNvGrpSpPr>
                <a:grpSpLocks/>
              </p:cNvGrpSpPr>
              <p:nvPr/>
            </p:nvGrpSpPr>
            <p:grpSpPr bwMode="auto">
              <a:xfrm>
                <a:off x="0" y="864"/>
                <a:ext cx="476" cy="444"/>
                <a:chOff x="0" y="864"/>
                <a:chExt cx="476" cy="444"/>
              </a:xfrm>
            </p:grpSpPr>
            <p:sp>
              <p:nvSpPr>
                <p:cNvPr id="177160" name="Rectangle 8"/>
                <p:cNvSpPr>
                  <a:spLocks noChangeArrowheads="1"/>
                </p:cNvSpPr>
                <p:nvPr/>
              </p:nvSpPr>
              <p:spPr bwMode="auto">
                <a:xfrm>
                  <a:off x="18" y="882"/>
                  <a:ext cx="440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availWidth</a:t>
                  </a:r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186" name="Rectangle 34"/>
                <p:cNvSpPr>
                  <a:spLocks noChangeArrowheads="1"/>
                </p:cNvSpPr>
                <p:nvPr/>
              </p:nvSpPr>
              <p:spPr bwMode="auto">
                <a:xfrm>
                  <a:off x="0" y="864"/>
                  <a:ext cx="476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189" name="Group 37"/>
              <p:cNvGrpSpPr>
                <a:grpSpLocks/>
              </p:cNvGrpSpPr>
              <p:nvPr/>
            </p:nvGrpSpPr>
            <p:grpSpPr bwMode="auto">
              <a:xfrm>
                <a:off x="476" y="864"/>
                <a:ext cx="1902" cy="444"/>
                <a:chOff x="476" y="864"/>
                <a:chExt cx="1902" cy="444"/>
              </a:xfrm>
            </p:grpSpPr>
            <p:sp>
              <p:nvSpPr>
                <p:cNvPr id="177161" name="Rectangle 9"/>
                <p:cNvSpPr>
                  <a:spLocks noChangeArrowheads="1"/>
                </p:cNvSpPr>
                <p:nvPr/>
              </p:nvSpPr>
              <p:spPr bwMode="auto">
                <a:xfrm>
                  <a:off x="494" y="882"/>
                  <a:ext cx="1866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작업 표시줄을 제외한 화면의 너비를 픽셀 값으로 표시</a:t>
                  </a:r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188" name="Rectangle 36"/>
                <p:cNvSpPr>
                  <a:spLocks noChangeArrowheads="1"/>
                </p:cNvSpPr>
                <p:nvPr/>
              </p:nvSpPr>
              <p:spPr bwMode="auto">
                <a:xfrm>
                  <a:off x="476" y="864"/>
                  <a:ext cx="1902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191" name="Group 39"/>
              <p:cNvGrpSpPr>
                <a:grpSpLocks/>
              </p:cNvGrpSpPr>
              <p:nvPr/>
            </p:nvGrpSpPr>
            <p:grpSpPr bwMode="auto">
              <a:xfrm>
                <a:off x="0" y="1344"/>
                <a:ext cx="476" cy="348"/>
                <a:chOff x="0" y="1344"/>
                <a:chExt cx="476" cy="348"/>
              </a:xfrm>
            </p:grpSpPr>
            <p:sp>
              <p:nvSpPr>
                <p:cNvPr id="177162" name="Rectangle 10"/>
                <p:cNvSpPr>
                  <a:spLocks noChangeArrowheads="1"/>
                </p:cNvSpPr>
                <p:nvPr/>
              </p:nvSpPr>
              <p:spPr bwMode="auto">
                <a:xfrm>
                  <a:off x="18" y="1362"/>
                  <a:ext cx="440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availTop</a:t>
                  </a:r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190" name="Rectangle 38"/>
                <p:cNvSpPr>
                  <a:spLocks noChangeArrowheads="1"/>
                </p:cNvSpPr>
                <p:nvPr/>
              </p:nvSpPr>
              <p:spPr bwMode="auto">
                <a:xfrm>
                  <a:off x="0" y="1344"/>
                  <a:ext cx="476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193" name="Group 41"/>
              <p:cNvGrpSpPr>
                <a:grpSpLocks/>
              </p:cNvGrpSpPr>
              <p:nvPr/>
            </p:nvGrpSpPr>
            <p:grpSpPr bwMode="auto">
              <a:xfrm>
                <a:off x="476" y="1344"/>
                <a:ext cx="1902" cy="348"/>
                <a:chOff x="476" y="1344"/>
                <a:chExt cx="1902" cy="348"/>
              </a:xfrm>
            </p:grpSpPr>
            <p:sp>
              <p:nvSpPr>
                <p:cNvPr id="177163" name="Rectangle 11"/>
                <p:cNvSpPr>
                  <a:spLocks noChangeArrowheads="1"/>
                </p:cNvSpPr>
                <p:nvPr/>
              </p:nvSpPr>
              <p:spPr bwMode="auto">
                <a:xfrm>
                  <a:off x="494" y="1362"/>
                  <a:ext cx="1866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화면 표시 영역의 </a:t>
                  </a:r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y </a:t>
                  </a:r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좌표 표시</a:t>
                  </a:r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192" name="Rectangle 40"/>
                <p:cNvSpPr>
                  <a:spLocks noChangeArrowheads="1"/>
                </p:cNvSpPr>
                <p:nvPr/>
              </p:nvSpPr>
              <p:spPr bwMode="auto">
                <a:xfrm>
                  <a:off x="476" y="1344"/>
                  <a:ext cx="1902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195" name="Group 43"/>
              <p:cNvGrpSpPr>
                <a:grpSpLocks/>
              </p:cNvGrpSpPr>
              <p:nvPr/>
            </p:nvGrpSpPr>
            <p:grpSpPr bwMode="auto">
              <a:xfrm>
                <a:off x="0" y="1728"/>
                <a:ext cx="476" cy="348"/>
                <a:chOff x="0" y="1728"/>
                <a:chExt cx="476" cy="348"/>
              </a:xfrm>
            </p:grpSpPr>
            <p:sp>
              <p:nvSpPr>
                <p:cNvPr id="177164" name="Rectangle 12"/>
                <p:cNvSpPr>
                  <a:spLocks noChangeArrowheads="1"/>
                </p:cNvSpPr>
                <p:nvPr/>
              </p:nvSpPr>
              <p:spPr bwMode="auto">
                <a:xfrm>
                  <a:off x="18" y="1746"/>
                  <a:ext cx="440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availLeft</a:t>
                  </a:r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194" name="Rectangle 42"/>
                <p:cNvSpPr>
                  <a:spLocks noChangeArrowheads="1"/>
                </p:cNvSpPr>
                <p:nvPr/>
              </p:nvSpPr>
              <p:spPr bwMode="auto">
                <a:xfrm>
                  <a:off x="0" y="1728"/>
                  <a:ext cx="476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197" name="Group 45"/>
              <p:cNvGrpSpPr>
                <a:grpSpLocks/>
              </p:cNvGrpSpPr>
              <p:nvPr/>
            </p:nvGrpSpPr>
            <p:grpSpPr bwMode="auto">
              <a:xfrm>
                <a:off x="476" y="1728"/>
                <a:ext cx="1902" cy="348"/>
                <a:chOff x="476" y="1728"/>
                <a:chExt cx="1902" cy="348"/>
              </a:xfrm>
            </p:grpSpPr>
            <p:sp>
              <p:nvSpPr>
                <p:cNvPr id="177165" name="Rectangle 13"/>
                <p:cNvSpPr>
                  <a:spLocks noChangeArrowheads="1"/>
                </p:cNvSpPr>
                <p:nvPr/>
              </p:nvSpPr>
              <p:spPr bwMode="auto">
                <a:xfrm>
                  <a:off x="494" y="1746"/>
                  <a:ext cx="1866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화면 표시 영역의 </a:t>
                  </a:r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x </a:t>
                  </a:r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좌표 표시</a:t>
                  </a:r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196" name="Rectangle 44"/>
                <p:cNvSpPr>
                  <a:spLocks noChangeArrowheads="1"/>
                </p:cNvSpPr>
                <p:nvPr/>
              </p:nvSpPr>
              <p:spPr bwMode="auto">
                <a:xfrm>
                  <a:off x="476" y="1728"/>
                  <a:ext cx="1902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199" name="Group 47"/>
              <p:cNvGrpSpPr>
                <a:grpSpLocks/>
              </p:cNvGrpSpPr>
              <p:nvPr/>
            </p:nvGrpSpPr>
            <p:grpSpPr bwMode="auto">
              <a:xfrm>
                <a:off x="0" y="2112"/>
                <a:ext cx="476" cy="348"/>
                <a:chOff x="0" y="2112"/>
                <a:chExt cx="476" cy="348"/>
              </a:xfrm>
            </p:grpSpPr>
            <p:sp>
              <p:nvSpPr>
                <p:cNvPr id="177166" name="Rectangle 14"/>
                <p:cNvSpPr>
                  <a:spLocks noChangeArrowheads="1"/>
                </p:cNvSpPr>
                <p:nvPr/>
              </p:nvSpPr>
              <p:spPr bwMode="auto">
                <a:xfrm>
                  <a:off x="18" y="2130"/>
                  <a:ext cx="440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height</a:t>
                  </a:r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198" name="Rectangle 46"/>
                <p:cNvSpPr>
                  <a:spLocks noChangeArrowheads="1"/>
                </p:cNvSpPr>
                <p:nvPr/>
              </p:nvSpPr>
              <p:spPr bwMode="auto">
                <a:xfrm>
                  <a:off x="0" y="2112"/>
                  <a:ext cx="476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201" name="Group 49"/>
              <p:cNvGrpSpPr>
                <a:grpSpLocks/>
              </p:cNvGrpSpPr>
              <p:nvPr/>
            </p:nvGrpSpPr>
            <p:grpSpPr bwMode="auto">
              <a:xfrm>
                <a:off x="476" y="2112"/>
                <a:ext cx="1902" cy="348"/>
                <a:chOff x="476" y="2112"/>
                <a:chExt cx="1902" cy="348"/>
              </a:xfrm>
            </p:grpSpPr>
            <p:sp>
              <p:nvSpPr>
                <p:cNvPr id="177167" name="Rectangle 15"/>
                <p:cNvSpPr>
                  <a:spLocks noChangeArrowheads="1"/>
                </p:cNvSpPr>
                <p:nvPr/>
              </p:nvSpPr>
              <p:spPr bwMode="auto">
                <a:xfrm>
                  <a:off x="494" y="2130"/>
                  <a:ext cx="1866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화면의 높이를 픽셀 값으로 표시</a:t>
                  </a:r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200" name="Rectangle 48"/>
                <p:cNvSpPr>
                  <a:spLocks noChangeArrowheads="1"/>
                </p:cNvSpPr>
                <p:nvPr/>
              </p:nvSpPr>
              <p:spPr bwMode="auto">
                <a:xfrm>
                  <a:off x="476" y="2112"/>
                  <a:ext cx="1902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203" name="Group 51"/>
              <p:cNvGrpSpPr>
                <a:grpSpLocks/>
              </p:cNvGrpSpPr>
              <p:nvPr/>
            </p:nvGrpSpPr>
            <p:grpSpPr bwMode="auto">
              <a:xfrm>
                <a:off x="0" y="2496"/>
                <a:ext cx="476" cy="348"/>
                <a:chOff x="0" y="2496"/>
                <a:chExt cx="476" cy="348"/>
              </a:xfrm>
            </p:grpSpPr>
            <p:sp>
              <p:nvSpPr>
                <p:cNvPr id="177168" name="Rectangle 16"/>
                <p:cNvSpPr>
                  <a:spLocks noChangeArrowheads="1"/>
                </p:cNvSpPr>
                <p:nvPr/>
              </p:nvSpPr>
              <p:spPr bwMode="auto">
                <a:xfrm>
                  <a:off x="18" y="2514"/>
                  <a:ext cx="440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width</a:t>
                  </a:r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202" name="Rectangle 50"/>
                <p:cNvSpPr>
                  <a:spLocks noChangeArrowheads="1"/>
                </p:cNvSpPr>
                <p:nvPr/>
              </p:nvSpPr>
              <p:spPr bwMode="auto">
                <a:xfrm>
                  <a:off x="0" y="2496"/>
                  <a:ext cx="476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205" name="Group 53"/>
              <p:cNvGrpSpPr>
                <a:grpSpLocks/>
              </p:cNvGrpSpPr>
              <p:nvPr/>
            </p:nvGrpSpPr>
            <p:grpSpPr bwMode="auto">
              <a:xfrm>
                <a:off x="476" y="2496"/>
                <a:ext cx="1902" cy="348"/>
                <a:chOff x="476" y="2496"/>
                <a:chExt cx="1902" cy="348"/>
              </a:xfrm>
            </p:grpSpPr>
            <p:sp>
              <p:nvSpPr>
                <p:cNvPr id="177169" name="Rectangle 17"/>
                <p:cNvSpPr>
                  <a:spLocks noChangeArrowheads="1"/>
                </p:cNvSpPr>
                <p:nvPr/>
              </p:nvSpPr>
              <p:spPr bwMode="auto">
                <a:xfrm>
                  <a:off x="494" y="2514"/>
                  <a:ext cx="1866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화면의 너비를 픽셀 값으로 표시</a:t>
                  </a:r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204" name="Rectangle 52"/>
                <p:cNvSpPr>
                  <a:spLocks noChangeArrowheads="1"/>
                </p:cNvSpPr>
                <p:nvPr/>
              </p:nvSpPr>
              <p:spPr bwMode="auto">
                <a:xfrm>
                  <a:off x="476" y="2496"/>
                  <a:ext cx="1902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207" name="Group 55"/>
              <p:cNvGrpSpPr>
                <a:grpSpLocks/>
              </p:cNvGrpSpPr>
              <p:nvPr/>
            </p:nvGrpSpPr>
            <p:grpSpPr bwMode="auto">
              <a:xfrm>
                <a:off x="0" y="2880"/>
                <a:ext cx="476" cy="444"/>
                <a:chOff x="0" y="2880"/>
                <a:chExt cx="476" cy="444"/>
              </a:xfrm>
            </p:grpSpPr>
            <p:sp>
              <p:nvSpPr>
                <p:cNvPr id="177170" name="Rectangle 18"/>
                <p:cNvSpPr>
                  <a:spLocks noChangeArrowheads="1"/>
                </p:cNvSpPr>
                <p:nvPr/>
              </p:nvSpPr>
              <p:spPr bwMode="auto">
                <a:xfrm>
                  <a:off x="18" y="2898"/>
                  <a:ext cx="440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colorDepth</a:t>
                  </a:r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206" name="Rectangle 54"/>
                <p:cNvSpPr>
                  <a:spLocks noChangeArrowheads="1"/>
                </p:cNvSpPr>
                <p:nvPr/>
              </p:nvSpPr>
              <p:spPr bwMode="auto">
                <a:xfrm>
                  <a:off x="0" y="2880"/>
                  <a:ext cx="476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209" name="Group 57"/>
              <p:cNvGrpSpPr>
                <a:grpSpLocks/>
              </p:cNvGrpSpPr>
              <p:nvPr/>
            </p:nvGrpSpPr>
            <p:grpSpPr bwMode="auto">
              <a:xfrm>
                <a:off x="476" y="2880"/>
                <a:ext cx="1902" cy="444"/>
                <a:chOff x="476" y="2880"/>
                <a:chExt cx="1902" cy="444"/>
              </a:xfrm>
            </p:grpSpPr>
            <p:sp>
              <p:nvSpPr>
                <p:cNvPr id="177171" name="Rectangle 19"/>
                <p:cNvSpPr>
                  <a:spLocks noChangeArrowheads="1"/>
                </p:cNvSpPr>
                <p:nvPr/>
              </p:nvSpPr>
              <p:spPr bwMode="auto">
                <a:xfrm>
                  <a:off x="494" y="2898"/>
                  <a:ext cx="1866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컴퓨터에서 사용하고 있는 컬러 수를 표시</a:t>
                  </a:r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208" name="Rectangle 56"/>
                <p:cNvSpPr>
                  <a:spLocks noChangeArrowheads="1"/>
                </p:cNvSpPr>
                <p:nvPr/>
              </p:nvSpPr>
              <p:spPr bwMode="auto">
                <a:xfrm>
                  <a:off x="476" y="2880"/>
                  <a:ext cx="1902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211" name="Group 59"/>
              <p:cNvGrpSpPr>
                <a:grpSpLocks/>
              </p:cNvGrpSpPr>
              <p:nvPr/>
            </p:nvGrpSpPr>
            <p:grpSpPr bwMode="auto">
              <a:xfrm>
                <a:off x="0" y="3360"/>
                <a:ext cx="476" cy="444"/>
                <a:chOff x="0" y="3360"/>
                <a:chExt cx="476" cy="444"/>
              </a:xfrm>
            </p:grpSpPr>
            <p:sp>
              <p:nvSpPr>
                <p:cNvPr id="177172" name="Rectangle 20"/>
                <p:cNvSpPr>
                  <a:spLocks noChangeArrowheads="1"/>
                </p:cNvSpPr>
                <p:nvPr/>
              </p:nvSpPr>
              <p:spPr bwMode="auto">
                <a:xfrm>
                  <a:off x="18" y="3378"/>
                  <a:ext cx="440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pixelDepth</a:t>
                  </a:r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210" name="Rectangle 58"/>
                <p:cNvSpPr>
                  <a:spLocks noChangeArrowheads="1"/>
                </p:cNvSpPr>
                <p:nvPr/>
              </p:nvSpPr>
              <p:spPr bwMode="auto">
                <a:xfrm>
                  <a:off x="0" y="3360"/>
                  <a:ext cx="476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7213" name="Group 61"/>
              <p:cNvGrpSpPr>
                <a:grpSpLocks/>
              </p:cNvGrpSpPr>
              <p:nvPr/>
            </p:nvGrpSpPr>
            <p:grpSpPr bwMode="auto">
              <a:xfrm>
                <a:off x="476" y="3360"/>
                <a:ext cx="1902" cy="444"/>
                <a:chOff x="476" y="3360"/>
                <a:chExt cx="1902" cy="444"/>
              </a:xfrm>
            </p:grpSpPr>
            <p:sp>
              <p:nvSpPr>
                <p:cNvPr id="177173" name="Rectangle 21"/>
                <p:cNvSpPr>
                  <a:spLocks noChangeArrowheads="1"/>
                </p:cNvSpPr>
                <p:nvPr/>
              </p:nvSpPr>
              <p:spPr bwMode="auto">
                <a:xfrm>
                  <a:off x="494" y="3378"/>
                  <a:ext cx="1866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화면의 컬러 해상도(</a:t>
                  </a:r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bits/pixel)</a:t>
                  </a:r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를 표시(넷스케이프 네비게이터용</a:t>
                  </a:r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7212" name="Rectangle 60"/>
                <p:cNvSpPr>
                  <a:spLocks noChangeArrowheads="1"/>
                </p:cNvSpPr>
                <p:nvPr/>
              </p:nvSpPr>
              <p:spPr bwMode="auto">
                <a:xfrm>
                  <a:off x="476" y="3360"/>
                  <a:ext cx="1902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7215" name="Rectangle 63"/>
            <p:cNvSpPr>
              <a:spLocks noChangeArrowheads="1"/>
            </p:cNvSpPr>
            <p:nvPr/>
          </p:nvSpPr>
          <p:spPr bwMode="auto">
            <a:xfrm>
              <a:off x="-3" y="-3"/>
              <a:ext cx="2384" cy="3810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177218" name="Text Box 66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     screen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속성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101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81200"/>
            <a:ext cx="8110538" cy="4191000"/>
          </a:xfrm>
        </p:spPr>
        <p:txBody>
          <a:bodyPr/>
          <a:lstStyle/>
          <a:p>
            <a:r>
              <a:rPr lang="ko-KR" altLang="en-US"/>
              <a:t>색상 지정</a:t>
            </a:r>
          </a:p>
          <a:p>
            <a:r>
              <a:rPr lang="en-US" altLang="ko-KR"/>
              <a:t>bgcolor :</a:t>
            </a:r>
            <a:r>
              <a:rPr lang="ko-KR" altLang="en-US"/>
              <a:t>문서의 배경색 지정</a:t>
            </a:r>
          </a:p>
          <a:p>
            <a:r>
              <a:rPr lang="en-US" altLang="ko-KR"/>
              <a:t>fgcolor 	:</a:t>
            </a:r>
            <a:r>
              <a:rPr lang="ko-KR" altLang="en-US"/>
              <a:t>문서의 글자색, 선색 지정</a:t>
            </a:r>
          </a:p>
          <a:p>
            <a:r>
              <a:rPr lang="en-US" altLang="ko-KR"/>
              <a:t>linkcolor :</a:t>
            </a:r>
            <a:r>
              <a:rPr lang="ko-KR" altLang="en-US"/>
              <a:t>링크 문자색 지정</a:t>
            </a:r>
          </a:p>
          <a:p>
            <a:r>
              <a:rPr lang="en-US" altLang="ko-KR"/>
              <a:t>vlinkcolor :</a:t>
            </a:r>
            <a:r>
              <a:rPr lang="ko-KR" altLang="en-US"/>
              <a:t>방문한 링크 문자색 지정</a:t>
            </a:r>
          </a:p>
          <a:p>
            <a:r>
              <a:rPr lang="en-US" altLang="ko-KR"/>
              <a:t>alinkcolor :</a:t>
            </a:r>
            <a:r>
              <a:rPr lang="ko-KR" altLang="en-US"/>
              <a:t>선택 중인 링크 문자색 지정</a:t>
            </a:r>
          </a:p>
        </p:txBody>
      </p:sp>
      <p:sp>
        <p:nvSpPr>
          <p:cNvPr id="178181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document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속성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(1)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102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" y="157951"/>
            <a:ext cx="9078870" cy="6596273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103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32802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8" y="323822"/>
            <a:ext cx="9060226" cy="5913490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104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71685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5" y="659419"/>
            <a:ext cx="9042891" cy="5804718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105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4308853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0" y="620689"/>
            <a:ext cx="9096978" cy="5478760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106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919207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905000"/>
            <a:ext cx="8458200" cy="4572000"/>
          </a:xfrm>
        </p:spPr>
        <p:txBody>
          <a:bodyPr/>
          <a:lstStyle/>
          <a:p>
            <a:r>
              <a:rPr lang="ko-KR" altLang="en-US" sz="2800"/>
              <a:t>웹 문서와 관련된 정보</a:t>
            </a:r>
          </a:p>
          <a:p>
            <a:r>
              <a:rPr lang="en-US" altLang="ko-KR" sz="2800"/>
              <a:t>lastModifed :</a:t>
            </a:r>
            <a:r>
              <a:rPr lang="ko-KR" altLang="en-US" sz="2800"/>
              <a:t>홈페이지가 마지막으로 갱신된 날짜 저장</a:t>
            </a:r>
          </a:p>
          <a:p>
            <a:r>
              <a:rPr lang="en-US" altLang="ko-KR" sz="2800"/>
              <a:t>location	:</a:t>
            </a:r>
            <a:r>
              <a:rPr lang="ko-KR" altLang="en-US" sz="2800"/>
              <a:t>웹 문서의 </a:t>
            </a:r>
            <a:r>
              <a:rPr lang="en-US" altLang="ko-KR" sz="2800"/>
              <a:t>URL </a:t>
            </a:r>
            <a:r>
              <a:rPr lang="ko-KR" altLang="en-US" sz="2800"/>
              <a:t>주소 저장</a:t>
            </a:r>
          </a:p>
          <a:p>
            <a:r>
              <a:rPr lang="en-US" altLang="ko-KR" sz="2800"/>
              <a:t>URL :</a:t>
            </a:r>
            <a:r>
              <a:rPr lang="ko-KR" altLang="en-US" sz="2800"/>
              <a:t>문서의 </a:t>
            </a:r>
            <a:r>
              <a:rPr lang="en-US" altLang="ko-KR" sz="2800"/>
              <a:t>URL </a:t>
            </a:r>
            <a:r>
              <a:rPr lang="ko-KR" altLang="en-US" sz="2800"/>
              <a:t>주소 값 반환 </a:t>
            </a:r>
          </a:p>
          <a:p>
            <a:r>
              <a:rPr lang="en-US" altLang="ko-KR" sz="2800"/>
              <a:t>domain :</a:t>
            </a:r>
            <a:r>
              <a:rPr lang="ko-KR" altLang="en-US" sz="2800"/>
              <a:t>서버의 도메인 이름을 지정하거나 반환</a:t>
            </a:r>
          </a:p>
          <a:p>
            <a:r>
              <a:rPr lang="en-US" altLang="ko-KR" sz="2800"/>
              <a:t>title :&lt;title&gt; </a:t>
            </a:r>
            <a:r>
              <a:rPr lang="ko-KR" altLang="en-US" sz="2800"/>
              <a:t>태그 사이의 문서 제목을 제공</a:t>
            </a:r>
          </a:p>
          <a:p>
            <a:r>
              <a:rPr lang="en-US" altLang="ko-KR" sz="2800"/>
              <a:t>cookie :</a:t>
            </a:r>
            <a:r>
              <a:rPr lang="ko-KR" altLang="en-US" sz="2800"/>
              <a:t>쿠키 파일의 정보를 읽고 쓸 수 있음</a:t>
            </a:r>
          </a:p>
        </p:txBody>
      </p:sp>
      <p:sp>
        <p:nvSpPr>
          <p:cNvPr id="179205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document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속성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(2)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107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905000"/>
            <a:ext cx="8610600" cy="4648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ko-KR" altLang="en-US" sz="2800"/>
              <a:t>웹 문서에 포함된 배열 객체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images 	:</a:t>
            </a:r>
            <a:r>
              <a:rPr lang="ko-KR" altLang="en-US" sz="2800"/>
              <a:t>문서에 삽입된 그림을 배열로 제공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links	:</a:t>
            </a:r>
            <a:r>
              <a:rPr lang="ko-KR" altLang="en-US" sz="2800"/>
              <a:t>문서에 포함된 모든 링크의 이름을 배열로 제공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forms:&lt;form&gt; </a:t>
            </a:r>
            <a:r>
              <a:rPr lang="ko-KR" altLang="en-US" sz="2800"/>
              <a:t>태그 입력순서대로 배열로 제공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anchors	:</a:t>
            </a:r>
            <a:r>
              <a:rPr lang="ko-KR" altLang="en-US" sz="2800"/>
              <a:t>문서에 포함된 하이퍼링크의 이름을 배열로 제공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Applets	:</a:t>
            </a:r>
            <a:r>
              <a:rPr lang="ko-KR" altLang="en-US" sz="2800"/>
              <a:t>문서에 포함된 배열들의 배열을 설정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Embeds	:</a:t>
            </a:r>
            <a:r>
              <a:rPr lang="ko-KR" altLang="en-US" sz="2800"/>
              <a:t>문서에 포함된 플러그인을 배열로 제공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layers	:</a:t>
            </a:r>
            <a:r>
              <a:rPr lang="ko-KR" altLang="en-US" sz="2800"/>
              <a:t>레이어의 배열 정보를 제공</a:t>
            </a:r>
          </a:p>
        </p:txBody>
      </p:sp>
      <p:sp>
        <p:nvSpPr>
          <p:cNvPr id="180230" name="Text Box 6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document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속성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(3)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108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905000"/>
            <a:ext cx="8534400" cy="4572000"/>
          </a:xfrm>
        </p:spPr>
        <p:txBody>
          <a:bodyPr/>
          <a:lstStyle/>
          <a:p>
            <a:r>
              <a:rPr lang="en-US" altLang="ko-KR" sz="2800"/>
              <a:t>clear( )	:</a:t>
            </a:r>
            <a:r>
              <a:rPr lang="ko-KR" altLang="en-US" sz="2800"/>
              <a:t>문서의 모든 내용을 지움</a:t>
            </a:r>
          </a:p>
          <a:p>
            <a:r>
              <a:rPr lang="en-US" altLang="ko-KR" sz="2800"/>
              <a:t>open( ) 	:</a:t>
            </a:r>
            <a:r>
              <a:rPr lang="ko-KR" altLang="en-US" sz="2800"/>
              <a:t>문서의 내용을 보여줌</a:t>
            </a:r>
          </a:p>
          <a:p>
            <a:r>
              <a:rPr lang="en-US" altLang="ko-KR" sz="2800"/>
              <a:t>close( ) 	:open( )</a:t>
            </a:r>
            <a:r>
              <a:rPr lang="ko-KR" altLang="en-US" sz="2800"/>
              <a:t>으로 보여준 문서를 닫음</a:t>
            </a:r>
          </a:p>
          <a:p>
            <a:r>
              <a:rPr lang="en-US" altLang="ko-KR" sz="2800"/>
              <a:t>write( ) 	:</a:t>
            </a:r>
            <a:r>
              <a:rPr lang="ko-KR" altLang="en-US" sz="2800"/>
              <a:t>태그를 포함하는 문자열을 출력 </a:t>
            </a:r>
          </a:p>
          <a:p>
            <a:r>
              <a:rPr lang="en-US" altLang="ko-KR" sz="2800"/>
              <a:t>writeln( ) : &lt;pre&gt; </a:t>
            </a:r>
            <a:r>
              <a:rPr lang="ko-KR" altLang="en-US" sz="2800"/>
              <a:t>태그와 함께 사용하면 행 마지막에서 자동 개행 자동 개행을 제외하면 </a:t>
            </a:r>
            <a:r>
              <a:rPr lang="en-US" altLang="ko-KR" sz="2800"/>
              <a:t>write( )</a:t>
            </a:r>
            <a:r>
              <a:rPr lang="ko-KR" altLang="en-US" sz="2800"/>
              <a:t>와 동일한 기능을 함</a:t>
            </a:r>
          </a:p>
          <a:p>
            <a:r>
              <a:rPr lang="en-US" altLang="ko-KR" sz="2800"/>
              <a:t>getSelection( ) :</a:t>
            </a:r>
            <a:r>
              <a:rPr lang="ko-KR" altLang="en-US" sz="2800"/>
              <a:t>마우스로 선택한 문자열을 반환(넷스케이프 네비게이터에서 동작)</a:t>
            </a:r>
          </a:p>
        </p:txBody>
      </p:sp>
      <p:sp>
        <p:nvSpPr>
          <p:cNvPr id="181253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document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endParaRPr lang="en-US" altLang="ko-KR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109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676400"/>
            <a:ext cx="8610600" cy="4648200"/>
          </a:xfrm>
        </p:spPr>
        <p:txBody>
          <a:bodyPr/>
          <a:lstStyle/>
          <a:p>
            <a:r>
              <a:rPr lang="ko-KR" altLang="en-US" sz="2800"/>
              <a:t>대소문자를 반드시 구분해야 한다</a:t>
            </a:r>
          </a:p>
          <a:p>
            <a:r>
              <a:rPr lang="ko-KR" altLang="en-US" sz="2800"/>
              <a:t>구문은 한 줄에 한 개씩 위치시킨다</a:t>
            </a:r>
          </a:p>
          <a:p>
            <a:r>
              <a:rPr lang="ko-KR" altLang="en-US" sz="2800"/>
              <a:t>객체, 속성, 메소드, 함수의 구분은 마침표(.) 연산자를 사용한다.</a:t>
            </a:r>
          </a:p>
          <a:p>
            <a:r>
              <a:rPr lang="ko-KR" altLang="en-US" sz="2800"/>
              <a:t>문자열 표시는 따옴표를 사용해야 한다</a:t>
            </a:r>
          </a:p>
          <a:p>
            <a:r>
              <a:rPr lang="ko-KR" altLang="en-US" sz="2800"/>
              <a:t>작은따옴표나 큰따옴표를 중첩해서 사용할 때는 반드시 나중에 시작한 따옴표를 먼저 닫아야 한다.</a:t>
            </a:r>
          </a:p>
          <a:p>
            <a:r>
              <a:rPr lang="ko-KR" altLang="en-US" sz="2800"/>
              <a:t>따옴표 자체를 문자열에 포함시켜야 할 경우에는 역슬래시(\)와 따옴표를 함께 사용한다. </a:t>
            </a:r>
          </a:p>
        </p:txBody>
      </p:sp>
      <p:sp>
        <p:nvSpPr>
          <p:cNvPr id="77829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주의 사항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11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981200"/>
            <a:ext cx="8382000" cy="4495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ko-KR"/>
              <a:t>link </a:t>
            </a:r>
            <a:r>
              <a:rPr lang="ko-KR" altLang="en-US"/>
              <a:t>객체</a:t>
            </a:r>
            <a:endParaRPr lang="en-US" altLang="ko-KR"/>
          </a:p>
          <a:p>
            <a:pPr lvl="1">
              <a:lnSpc>
                <a:spcPct val="90000"/>
              </a:lnSpc>
            </a:pPr>
            <a:r>
              <a:rPr lang="en-US" altLang="ko-KR"/>
              <a:t>document.links[</a:t>
            </a:r>
            <a:r>
              <a:rPr lang="ko-KR" altLang="en-US"/>
              <a:t>인덱스 번호].속성</a:t>
            </a:r>
          </a:p>
          <a:p>
            <a:pPr lvl="1">
              <a:lnSpc>
                <a:spcPct val="90000"/>
              </a:lnSpc>
            </a:pPr>
            <a:r>
              <a:rPr lang="en-US" altLang="ko-KR"/>
              <a:t>document.links.length		</a:t>
            </a:r>
          </a:p>
          <a:p>
            <a:pPr lvl="1">
              <a:lnSpc>
                <a:spcPct val="90000"/>
              </a:lnSpc>
            </a:pPr>
            <a:r>
              <a:rPr lang="en-US" altLang="ko-KR"/>
              <a:t>document.</a:t>
            </a:r>
            <a:r>
              <a:rPr lang="ko-KR" altLang="en-US"/>
              <a:t>링크이름.속성</a:t>
            </a:r>
          </a:p>
          <a:p>
            <a:pPr>
              <a:lnSpc>
                <a:spcPct val="90000"/>
              </a:lnSpc>
            </a:pPr>
            <a:r>
              <a:rPr lang="en-US" altLang="ko-KR"/>
              <a:t>anchor </a:t>
            </a:r>
            <a:r>
              <a:rPr lang="ko-KR" altLang="en-US"/>
              <a:t>객체</a:t>
            </a:r>
          </a:p>
          <a:p>
            <a:pPr lvl="1">
              <a:lnSpc>
                <a:spcPct val="90000"/>
              </a:lnSpc>
            </a:pPr>
            <a:r>
              <a:rPr lang="en-US" altLang="ko-KR"/>
              <a:t>document.anchors[</a:t>
            </a:r>
            <a:r>
              <a:rPr lang="ko-KR" altLang="en-US"/>
              <a:t>인덱스 번호].속성</a:t>
            </a:r>
          </a:p>
          <a:p>
            <a:pPr lvl="1">
              <a:lnSpc>
                <a:spcPct val="90000"/>
              </a:lnSpc>
            </a:pPr>
            <a:r>
              <a:rPr lang="en-US" altLang="ko-KR"/>
              <a:t>document.anchors.length		</a:t>
            </a:r>
          </a:p>
          <a:p>
            <a:pPr lvl="1">
              <a:lnSpc>
                <a:spcPct val="90000"/>
              </a:lnSpc>
            </a:pPr>
            <a:r>
              <a:rPr lang="en-US" altLang="ko-KR"/>
              <a:t>document.anchors[</a:t>
            </a:r>
            <a:r>
              <a:rPr lang="ko-KR" altLang="en-US"/>
              <a:t>책갈피명] 또는 </a:t>
            </a:r>
            <a:r>
              <a:rPr lang="en-US" altLang="ko-KR"/>
              <a:t>document.all[</a:t>
            </a:r>
            <a:r>
              <a:rPr lang="ko-KR" altLang="en-US"/>
              <a:t>책갈피명]	</a:t>
            </a:r>
          </a:p>
        </p:txBody>
      </p:sp>
      <p:sp>
        <p:nvSpPr>
          <p:cNvPr id="182277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link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객체와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110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057400" y="990600"/>
            <a:ext cx="6629400" cy="1431925"/>
          </a:xfrm>
        </p:spPr>
        <p:txBody>
          <a:bodyPr/>
          <a:lstStyle/>
          <a:p>
            <a:r>
              <a:rPr lang="en-US" altLang="ko-KR" dirty="0" smtClean="0"/>
              <a:t>navigator</a:t>
            </a:r>
            <a:r>
              <a:rPr lang="en-US" altLang="ko-KR" dirty="0"/>
              <a:t>, history, location, string </a:t>
            </a:r>
            <a:r>
              <a:rPr lang="ko-KR" altLang="en-US" dirty="0"/>
              <a:t>객체</a:t>
            </a:r>
          </a:p>
        </p:txBody>
      </p:sp>
      <p:sp>
        <p:nvSpPr>
          <p:cNvPr id="1843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33400" y="4343400"/>
            <a:ext cx="6019800" cy="1371600"/>
          </a:xfrm>
        </p:spPr>
        <p:txBody>
          <a:bodyPr/>
          <a:lstStyle/>
          <a:p>
            <a:r>
              <a:rPr lang="en-US" altLang="ko-KR" sz="2800"/>
              <a:t>navigator </a:t>
            </a:r>
            <a:r>
              <a:rPr lang="ko-KR" altLang="en-US" sz="2800"/>
              <a:t>객체와 </a:t>
            </a:r>
            <a:r>
              <a:rPr lang="en-US" altLang="ko-KR" sz="2800"/>
              <a:t>history </a:t>
            </a:r>
            <a:r>
              <a:rPr lang="ko-KR" altLang="en-US" sz="2800"/>
              <a:t>객체</a:t>
            </a:r>
          </a:p>
          <a:p>
            <a:r>
              <a:rPr lang="en-US" altLang="ko-KR" sz="2800"/>
              <a:t>location </a:t>
            </a:r>
            <a:r>
              <a:rPr lang="ko-KR" altLang="en-US" sz="2800"/>
              <a:t>객체와 </a:t>
            </a:r>
            <a:r>
              <a:rPr lang="en-US" altLang="ko-KR" sz="2800"/>
              <a:t>string </a:t>
            </a:r>
            <a:r>
              <a:rPr lang="ko-KR" altLang="en-US" sz="2800"/>
              <a:t>객체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1" y="548680"/>
            <a:ext cx="9060639" cy="5608391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112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967653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81200"/>
            <a:ext cx="8534400" cy="4419600"/>
          </a:xfrm>
        </p:spPr>
        <p:txBody>
          <a:bodyPr/>
          <a:lstStyle/>
          <a:p>
            <a:r>
              <a:rPr lang="en-US" altLang="ko-KR"/>
              <a:t>appCodeName :</a:t>
            </a:r>
            <a:r>
              <a:rPr lang="ko-KR" altLang="en-US"/>
              <a:t>브라우저의 코드명을 알려줌</a:t>
            </a:r>
          </a:p>
          <a:p>
            <a:r>
              <a:rPr lang="en-US" altLang="ko-KR"/>
              <a:t>appName :</a:t>
            </a:r>
            <a:r>
              <a:rPr lang="ko-KR" altLang="en-US"/>
              <a:t>브라우저의 종류를 알려줌</a:t>
            </a:r>
          </a:p>
          <a:p>
            <a:r>
              <a:rPr lang="en-US" altLang="ko-KR"/>
              <a:t>appVersion :</a:t>
            </a:r>
            <a:r>
              <a:rPr lang="ko-KR" altLang="en-US"/>
              <a:t>브라우저의 버전을 알려줌</a:t>
            </a:r>
          </a:p>
          <a:p>
            <a:r>
              <a:rPr lang="en-US" altLang="ko-KR"/>
              <a:t>userAgent:</a:t>
            </a:r>
            <a:r>
              <a:rPr lang="ko-KR" altLang="en-US"/>
              <a:t>브라우저의 코드명, 버전, 운영체제와 같은 브라우저 정보를 알려줌</a:t>
            </a:r>
          </a:p>
          <a:p>
            <a:r>
              <a:rPr lang="en-US" altLang="ko-KR"/>
              <a:t>platform :</a:t>
            </a:r>
            <a:r>
              <a:rPr lang="ko-KR" altLang="en-US"/>
              <a:t>시스템 코드를 알려줌</a:t>
            </a:r>
          </a:p>
          <a:p>
            <a:endParaRPr lang="ko-KR" altLang="en-US"/>
          </a:p>
          <a:p>
            <a:endParaRPr lang="ko-KR" altLang="en-US"/>
          </a:p>
          <a:p>
            <a:endParaRPr lang="ko-KR" altLang="en-US"/>
          </a:p>
        </p:txBody>
      </p:sp>
      <p:sp>
        <p:nvSpPr>
          <p:cNvPr id="183301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Navigator, history, location, string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navigator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속성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113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18" y="620688"/>
            <a:ext cx="8609362" cy="2201323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114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2" y="3252242"/>
            <a:ext cx="8696954" cy="276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56772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05000"/>
            <a:ext cx="8534400" cy="4572000"/>
          </a:xfrm>
        </p:spPr>
        <p:txBody>
          <a:bodyPr/>
          <a:lstStyle/>
          <a:p>
            <a:r>
              <a:rPr lang="en-US" altLang="ko-KR" sz="2400"/>
              <a:t>back( ) :</a:t>
            </a:r>
            <a:r>
              <a:rPr lang="ko-KR" altLang="en-US" sz="2400"/>
              <a:t>이전 페이지로 돌아감, </a:t>
            </a:r>
            <a:r>
              <a:rPr lang="ko-KR" altLang="en-US" sz="2400">
                <a:latin typeface="Times New Roman" panose="02020603050405020304" pitchFamily="18" charset="0"/>
              </a:rPr>
              <a:t>‘</a:t>
            </a:r>
            <a:r>
              <a:rPr lang="ko-KR" altLang="en-US" sz="2400"/>
              <a:t>뒤로</a:t>
            </a:r>
            <a:r>
              <a:rPr lang="ko-KR" altLang="en-US" sz="2400">
                <a:latin typeface="Times New Roman" panose="02020603050405020304" pitchFamily="18" charset="0"/>
              </a:rPr>
              <a:t>’</a:t>
            </a:r>
            <a:r>
              <a:rPr lang="ko-KR" altLang="en-US" sz="2400"/>
              <a:t> 이동 아이콘과 같은 역할</a:t>
            </a:r>
          </a:p>
          <a:p>
            <a:r>
              <a:rPr lang="en-US" altLang="ko-KR" sz="2400"/>
              <a:t>forward( ) :</a:t>
            </a:r>
            <a:r>
              <a:rPr lang="ko-KR" altLang="en-US" sz="2400"/>
              <a:t>한 페이지 다음으로 이동, </a:t>
            </a:r>
            <a:r>
              <a:rPr lang="ko-KR" altLang="en-US" sz="2400">
                <a:latin typeface="Times New Roman" panose="02020603050405020304" pitchFamily="18" charset="0"/>
              </a:rPr>
              <a:t>‘</a:t>
            </a:r>
            <a:r>
              <a:rPr lang="ko-KR" altLang="en-US" sz="2400"/>
              <a:t>앞으로</a:t>
            </a:r>
            <a:r>
              <a:rPr lang="ko-KR" altLang="en-US" sz="2400">
                <a:latin typeface="Times New Roman" panose="02020603050405020304" pitchFamily="18" charset="0"/>
              </a:rPr>
              <a:t>’</a:t>
            </a:r>
            <a:r>
              <a:rPr lang="ko-KR" altLang="en-US" sz="2400"/>
              <a:t> 이동 아이콘과 같은 역할</a:t>
            </a:r>
          </a:p>
          <a:p>
            <a:r>
              <a:rPr lang="en-US" altLang="ko-KR" sz="2400"/>
              <a:t>go(n):n</a:t>
            </a:r>
            <a:r>
              <a:rPr lang="ko-KR" altLang="en-US" sz="2400"/>
              <a:t>단계만큼 이동</a:t>
            </a:r>
          </a:p>
          <a:p>
            <a:pPr lvl="1"/>
            <a:r>
              <a:rPr lang="en-US" altLang="ko-KR" sz="2400"/>
              <a:t>go(</a:t>
            </a:r>
            <a:r>
              <a:rPr lang="ko-KR" altLang="en-US" sz="2400"/>
              <a:t>정수), </a:t>
            </a:r>
            <a:r>
              <a:rPr lang="en-US" altLang="ko-KR" sz="2400"/>
              <a:t>go(</a:t>
            </a:r>
            <a:r>
              <a:rPr lang="ko-KR" altLang="en-US" sz="2400"/>
              <a:t>음수), </a:t>
            </a:r>
            <a:r>
              <a:rPr lang="en-US" altLang="ko-KR" sz="2400"/>
              <a:t>go(</a:t>
            </a:r>
            <a:r>
              <a:rPr lang="ko-KR" altLang="en-US" sz="2400"/>
              <a:t>문자열)</a:t>
            </a:r>
          </a:p>
          <a:p>
            <a:r>
              <a:rPr lang="en-US" altLang="ko-KR" sz="2400"/>
              <a:t>go(0):</a:t>
            </a:r>
            <a:r>
              <a:rPr lang="ko-KR" altLang="en-US" sz="2400"/>
              <a:t>현재 페이지, </a:t>
            </a:r>
            <a:r>
              <a:rPr lang="ko-KR" altLang="en-US" sz="2400">
                <a:latin typeface="Times New Roman" panose="02020603050405020304" pitchFamily="18" charset="0"/>
              </a:rPr>
              <a:t>‘</a:t>
            </a:r>
            <a:r>
              <a:rPr lang="ko-KR" altLang="en-US" sz="2400"/>
              <a:t>새로고침</a:t>
            </a:r>
            <a:r>
              <a:rPr lang="ko-KR" altLang="en-US" sz="2400">
                <a:latin typeface="Times New Roman" panose="02020603050405020304" pitchFamily="18" charset="0"/>
              </a:rPr>
              <a:t>’</a:t>
            </a:r>
            <a:r>
              <a:rPr lang="ko-KR" altLang="en-US" sz="2400"/>
              <a:t> 아이콘과 같은 역할</a:t>
            </a:r>
          </a:p>
          <a:p>
            <a:r>
              <a:rPr lang="en-US" altLang="ko-KR" sz="2400"/>
              <a:t>go(1) :history.forward( )</a:t>
            </a:r>
            <a:r>
              <a:rPr lang="ko-KR" altLang="en-US" sz="2400"/>
              <a:t>와 같이 다음 페이지로 이동</a:t>
            </a:r>
          </a:p>
          <a:p>
            <a:r>
              <a:rPr lang="en-US" altLang="ko-KR" sz="2400"/>
              <a:t>go(-1) :history.back( )</a:t>
            </a:r>
            <a:r>
              <a:rPr lang="ko-KR" altLang="en-US" sz="2400"/>
              <a:t>과 같이 이전 페이지로 이동</a:t>
            </a:r>
          </a:p>
          <a:p>
            <a:endParaRPr lang="ko-KR" altLang="en-US" sz="2400"/>
          </a:p>
        </p:txBody>
      </p:sp>
      <p:sp>
        <p:nvSpPr>
          <p:cNvPr id="185349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Navigator, history, location, string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history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객체의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115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93"/>
          <a:stretch/>
        </p:blipFill>
        <p:spPr>
          <a:xfrm>
            <a:off x="68544" y="188640"/>
            <a:ext cx="9006910" cy="2664295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116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5" y="2864968"/>
            <a:ext cx="9006910" cy="382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256929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91" name="Rectangle 23"/>
          <p:cNvSpPr>
            <a:spLocks noChangeArrowheads="1"/>
          </p:cNvSpPr>
          <p:nvPr/>
        </p:nvSpPr>
        <p:spPr bwMode="auto">
          <a:xfrm>
            <a:off x="1828800" y="3405188"/>
            <a:ext cx="3962400" cy="514350"/>
          </a:xfrm>
          <a:prstGeom prst="rect">
            <a:avLst/>
          </a:prstGeom>
          <a:noFill/>
          <a:ln w="57150">
            <a:solidFill>
              <a:srgbClr val="7500B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FF">
                    <a:alpha val="50000"/>
                  </a:srgbClr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 algn="ctr"/>
            <a:endParaRPr lang="ko-KR" altLang="en-US" sz="2400">
              <a:solidFill>
                <a:srgbClr val="3333FF"/>
              </a:solidFill>
            </a:endParaRPr>
          </a:p>
        </p:txBody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3505200"/>
            <a:ext cx="8110538" cy="685800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ko-KR" sz="2400"/>
              <a:t>http://www.hanbitbook.co.kr:8080/main/index.html#2</a:t>
            </a:r>
            <a:endParaRPr lang="ko-KR" altLang="en-US" sz="2400"/>
          </a:p>
        </p:txBody>
      </p:sp>
      <p:sp>
        <p:nvSpPr>
          <p:cNvPr id="186372" name="Rectangle 4"/>
          <p:cNvSpPr>
            <a:spLocks noChangeArrowheads="1"/>
          </p:cNvSpPr>
          <p:nvPr/>
        </p:nvSpPr>
        <p:spPr bwMode="auto">
          <a:xfrm>
            <a:off x="381000" y="4648200"/>
            <a:ext cx="86296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b">
            <a:spAutoFit/>
          </a:bodyPr>
          <a:lstStyle/>
          <a:p>
            <a:r>
              <a:rPr lang="en-US" altLang="ko-KR" sz="2400">
                <a:solidFill>
                  <a:schemeClr val="hlink"/>
                </a:solidFill>
              </a:rPr>
              <a:t>Protocal      hostname            port   pathname    hash </a:t>
            </a:r>
            <a:endParaRPr lang="ko-KR" altLang="en-US" sz="2400">
              <a:solidFill>
                <a:schemeClr val="hlink"/>
              </a:solidFill>
            </a:endParaRPr>
          </a:p>
        </p:txBody>
      </p:sp>
      <p:sp>
        <p:nvSpPr>
          <p:cNvPr id="186375" name="Line 7"/>
          <p:cNvSpPr>
            <a:spLocks noChangeShapeType="1"/>
          </p:cNvSpPr>
          <p:nvPr/>
        </p:nvSpPr>
        <p:spPr bwMode="auto">
          <a:xfrm>
            <a:off x="914400" y="3962400"/>
            <a:ext cx="533400" cy="0"/>
          </a:xfrm>
          <a:prstGeom prst="line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76" name="Line 8"/>
          <p:cNvSpPr>
            <a:spLocks noChangeShapeType="1"/>
          </p:cNvSpPr>
          <p:nvPr/>
        </p:nvSpPr>
        <p:spPr bwMode="auto">
          <a:xfrm>
            <a:off x="1905000" y="3962400"/>
            <a:ext cx="3048000" cy="0"/>
          </a:xfrm>
          <a:prstGeom prst="line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77" name="Line 9"/>
          <p:cNvSpPr>
            <a:spLocks noChangeShapeType="1"/>
          </p:cNvSpPr>
          <p:nvPr/>
        </p:nvSpPr>
        <p:spPr bwMode="auto">
          <a:xfrm>
            <a:off x="5181600" y="3962400"/>
            <a:ext cx="609600" cy="0"/>
          </a:xfrm>
          <a:prstGeom prst="line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78" name="Line 10"/>
          <p:cNvSpPr>
            <a:spLocks noChangeShapeType="1"/>
          </p:cNvSpPr>
          <p:nvPr/>
        </p:nvSpPr>
        <p:spPr bwMode="auto">
          <a:xfrm>
            <a:off x="6019800" y="3962400"/>
            <a:ext cx="2209800" cy="0"/>
          </a:xfrm>
          <a:prstGeom prst="line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79" name="Line 11"/>
          <p:cNvSpPr>
            <a:spLocks noChangeShapeType="1"/>
          </p:cNvSpPr>
          <p:nvPr/>
        </p:nvSpPr>
        <p:spPr bwMode="auto">
          <a:xfrm>
            <a:off x="8305800" y="3962400"/>
            <a:ext cx="381000" cy="0"/>
          </a:xfrm>
          <a:prstGeom prst="line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81" name="Line 13"/>
          <p:cNvSpPr>
            <a:spLocks noChangeShapeType="1"/>
          </p:cNvSpPr>
          <p:nvPr/>
        </p:nvSpPr>
        <p:spPr bwMode="auto">
          <a:xfrm>
            <a:off x="1143000" y="40386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82" name="Line 14"/>
          <p:cNvSpPr>
            <a:spLocks noChangeShapeType="1"/>
          </p:cNvSpPr>
          <p:nvPr/>
        </p:nvSpPr>
        <p:spPr bwMode="auto">
          <a:xfrm>
            <a:off x="3351213" y="40386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83" name="Line 15"/>
          <p:cNvSpPr>
            <a:spLocks noChangeShapeType="1"/>
          </p:cNvSpPr>
          <p:nvPr/>
        </p:nvSpPr>
        <p:spPr bwMode="auto">
          <a:xfrm>
            <a:off x="5453063" y="4025900"/>
            <a:ext cx="0" cy="5588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84" name="Line 16"/>
          <p:cNvSpPr>
            <a:spLocks noChangeShapeType="1"/>
          </p:cNvSpPr>
          <p:nvPr/>
        </p:nvSpPr>
        <p:spPr bwMode="auto">
          <a:xfrm>
            <a:off x="6759575" y="4025900"/>
            <a:ext cx="0" cy="5588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85" name="Line 17"/>
          <p:cNvSpPr>
            <a:spLocks noChangeShapeType="1"/>
          </p:cNvSpPr>
          <p:nvPr/>
        </p:nvSpPr>
        <p:spPr bwMode="auto">
          <a:xfrm>
            <a:off x="8516938" y="4025900"/>
            <a:ext cx="0" cy="5588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86" name="Text Box 18"/>
          <p:cNvSpPr txBox="1">
            <a:spLocks noChangeArrowheads="1"/>
          </p:cNvSpPr>
          <p:nvPr/>
        </p:nvSpPr>
        <p:spPr bwMode="auto">
          <a:xfrm>
            <a:off x="914400" y="2286000"/>
            <a:ext cx="793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b">
            <a:spAutoFit/>
          </a:bodyPr>
          <a:lstStyle/>
          <a:p>
            <a:r>
              <a:rPr lang="en-US" altLang="ko-KR" sz="2400">
                <a:solidFill>
                  <a:schemeClr val="hlink"/>
                </a:solidFill>
              </a:rPr>
              <a:t>href</a:t>
            </a:r>
            <a:endParaRPr lang="ko-KR" altLang="en-US" sz="2400">
              <a:solidFill>
                <a:schemeClr val="hlink"/>
              </a:solidFill>
            </a:endParaRPr>
          </a:p>
        </p:txBody>
      </p:sp>
      <p:sp>
        <p:nvSpPr>
          <p:cNvPr id="186388" name="Line 20"/>
          <p:cNvSpPr>
            <a:spLocks noChangeShapeType="1"/>
          </p:cNvSpPr>
          <p:nvPr/>
        </p:nvSpPr>
        <p:spPr bwMode="auto">
          <a:xfrm flipV="1">
            <a:off x="1295400" y="2743200"/>
            <a:ext cx="0" cy="533400"/>
          </a:xfrm>
          <a:prstGeom prst="line">
            <a:avLst/>
          </a:prstGeom>
          <a:noFill/>
          <a:ln w="9525">
            <a:solidFill>
              <a:schemeClr val="folHlink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89" name="Text Box 21"/>
          <p:cNvSpPr txBox="1">
            <a:spLocks noChangeArrowheads="1"/>
          </p:cNvSpPr>
          <p:nvPr/>
        </p:nvSpPr>
        <p:spPr bwMode="auto">
          <a:xfrm>
            <a:off x="4646613" y="5418138"/>
            <a:ext cx="8397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b">
            <a:spAutoFit/>
          </a:bodyPr>
          <a:lstStyle/>
          <a:p>
            <a:r>
              <a:rPr lang="en-US" altLang="ko-KR" sz="2400">
                <a:solidFill>
                  <a:schemeClr val="hlink"/>
                </a:solidFill>
              </a:rPr>
              <a:t>host</a:t>
            </a:r>
          </a:p>
        </p:txBody>
      </p:sp>
      <p:sp>
        <p:nvSpPr>
          <p:cNvPr id="186392" name="Line 24"/>
          <p:cNvSpPr>
            <a:spLocks noChangeShapeType="1"/>
          </p:cNvSpPr>
          <p:nvPr/>
        </p:nvSpPr>
        <p:spPr bwMode="auto">
          <a:xfrm>
            <a:off x="5060950" y="3886200"/>
            <a:ext cx="0" cy="1600200"/>
          </a:xfrm>
          <a:prstGeom prst="line">
            <a:avLst/>
          </a:prstGeom>
          <a:noFill/>
          <a:ln w="38100">
            <a:solidFill>
              <a:srgbClr val="7500B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93" name="Line 25"/>
          <p:cNvSpPr>
            <a:spLocks noChangeShapeType="1"/>
          </p:cNvSpPr>
          <p:nvPr/>
        </p:nvSpPr>
        <p:spPr bwMode="auto">
          <a:xfrm>
            <a:off x="685800" y="3276600"/>
            <a:ext cx="8001000" cy="0"/>
          </a:xfrm>
          <a:prstGeom prst="line">
            <a:avLst/>
          </a:prstGeom>
          <a:noFill/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endParaRPr lang="ko-KR" altLang="en-US"/>
          </a:p>
        </p:txBody>
      </p:sp>
      <p:sp>
        <p:nvSpPr>
          <p:cNvPr id="186395" name="Text Box 27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Navigator, history, location, string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            location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117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456" name="Group 64"/>
          <p:cNvGrpSpPr>
            <a:grpSpLocks/>
          </p:cNvGrpSpPr>
          <p:nvPr/>
        </p:nvGrpSpPr>
        <p:grpSpPr bwMode="auto">
          <a:xfrm>
            <a:off x="152400" y="1905000"/>
            <a:ext cx="8610600" cy="4648200"/>
            <a:chOff x="-3" y="-3"/>
            <a:chExt cx="2740" cy="3654"/>
          </a:xfrm>
        </p:grpSpPr>
        <p:grpSp>
          <p:nvGrpSpPr>
            <p:cNvPr id="187454" name="Group 62"/>
            <p:cNvGrpSpPr>
              <a:grpSpLocks/>
            </p:cNvGrpSpPr>
            <p:nvPr/>
          </p:nvGrpSpPr>
          <p:grpSpPr bwMode="auto">
            <a:xfrm>
              <a:off x="0" y="0"/>
              <a:ext cx="2734" cy="3648"/>
              <a:chOff x="0" y="0"/>
              <a:chExt cx="2734" cy="3648"/>
            </a:xfrm>
          </p:grpSpPr>
          <p:grpSp>
            <p:nvGrpSpPr>
              <p:cNvPr id="187417" name="Group 25"/>
              <p:cNvGrpSpPr>
                <a:grpSpLocks/>
              </p:cNvGrpSpPr>
              <p:nvPr/>
            </p:nvGrpSpPr>
            <p:grpSpPr bwMode="auto">
              <a:xfrm>
                <a:off x="0" y="0"/>
                <a:ext cx="560" cy="384"/>
                <a:chOff x="0" y="0"/>
                <a:chExt cx="560" cy="384"/>
              </a:xfrm>
            </p:grpSpPr>
            <p:sp>
              <p:nvSpPr>
                <p:cNvPr id="187416" name="Rectangle 24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560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187415" name="Group 2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560" cy="384"/>
                  <a:chOff x="0" y="0"/>
                  <a:chExt cx="560" cy="384"/>
                </a:xfrm>
              </p:grpSpPr>
              <p:sp>
                <p:nvSpPr>
                  <p:cNvPr id="187396" name="Rectangle 4"/>
                  <p:cNvSpPr>
                    <a:spLocks noChangeArrowheads="1"/>
                  </p:cNvSpPr>
                  <p:nvPr/>
                </p:nvSpPr>
                <p:spPr bwMode="auto">
                  <a:xfrm>
                    <a:off x="40" y="0"/>
                    <a:ext cx="480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/>
                  <a:lstStyle/>
                  <a:p>
                    <a:pPr algn="ctr"/>
                    <a:r>
                      <a:rPr lang="ko-KR" altLang="en-US" sz="2000">
                        <a:solidFill>
                          <a:srgbClr val="000000"/>
                        </a:solidFill>
                        <a:latin typeface="바탕" panose="02030600000101010101" pitchFamily="18" charset="-127"/>
                        <a:cs typeface="Times New Roman" panose="02020603050405020304" pitchFamily="18" charset="0"/>
                      </a:rPr>
                      <a:t>속성</a:t>
                    </a:r>
                  </a:p>
                  <a:p>
                    <a:pPr algn="just" eaLnBrk="0" latinLnBrk="0" hangingPunct="0"/>
                    <a:endParaRPr lang="ko-KR" altLang="en-US" sz="20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187414" name="Rectangle 22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560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87421" name="Group 29"/>
              <p:cNvGrpSpPr>
                <a:grpSpLocks/>
              </p:cNvGrpSpPr>
              <p:nvPr/>
            </p:nvGrpSpPr>
            <p:grpSpPr bwMode="auto">
              <a:xfrm>
                <a:off x="560" y="0"/>
                <a:ext cx="2174" cy="384"/>
                <a:chOff x="560" y="0"/>
                <a:chExt cx="2174" cy="384"/>
              </a:xfrm>
            </p:grpSpPr>
            <p:sp>
              <p:nvSpPr>
                <p:cNvPr id="187420" name="Rectangle 28"/>
                <p:cNvSpPr>
                  <a:spLocks noChangeArrowheads="1"/>
                </p:cNvSpPr>
                <p:nvPr/>
              </p:nvSpPr>
              <p:spPr bwMode="auto">
                <a:xfrm>
                  <a:off x="560" y="0"/>
                  <a:ext cx="2174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187419" name="Group 27"/>
                <p:cNvGrpSpPr>
                  <a:grpSpLocks/>
                </p:cNvGrpSpPr>
                <p:nvPr/>
              </p:nvGrpSpPr>
              <p:grpSpPr bwMode="auto">
                <a:xfrm>
                  <a:off x="560" y="0"/>
                  <a:ext cx="2174" cy="384"/>
                  <a:chOff x="560" y="0"/>
                  <a:chExt cx="2174" cy="384"/>
                </a:xfrm>
              </p:grpSpPr>
              <p:sp>
                <p:nvSpPr>
                  <p:cNvPr id="187397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600" y="0"/>
                    <a:ext cx="2094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/>
                  <a:lstStyle/>
                  <a:p>
                    <a:pPr algn="ctr"/>
                    <a:r>
                      <a:rPr lang="ko-KR" altLang="en-US" sz="2000">
                        <a:solidFill>
                          <a:srgbClr val="000000"/>
                        </a:solidFill>
                        <a:latin typeface="바탕" panose="02030600000101010101" pitchFamily="18" charset="-127"/>
                        <a:cs typeface="Times New Roman" panose="02020603050405020304" pitchFamily="18" charset="0"/>
                      </a:rPr>
                      <a:t>설명</a:t>
                    </a:r>
                  </a:p>
                  <a:p>
                    <a:pPr algn="just" eaLnBrk="0" latinLnBrk="0" hangingPunct="0"/>
                    <a:endParaRPr lang="ko-KR" altLang="en-US" sz="20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187418" name="Rectangle 26"/>
                  <p:cNvSpPr>
                    <a:spLocks noChangeArrowheads="1"/>
                  </p:cNvSpPr>
                  <p:nvPr/>
                </p:nvSpPr>
                <p:spPr bwMode="auto">
                  <a:xfrm>
                    <a:off x="560" y="0"/>
                    <a:ext cx="2174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87423" name="Group 31"/>
              <p:cNvGrpSpPr>
                <a:grpSpLocks/>
              </p:cNvGrpSpPr>
              <p:nvPr/>
            </p:nvGrpSpPr>
            <p:grpSpPr bwMode="auto">
              <a:xfrm>
                <a:off x="0" y="384"/>
                <a:ext cx="560" cy="384"/>
                <a:chOff x="0" y="384"/>
                <a:chExt cx="560" cy="384"/>
              </a:xfrm>
            </p:grpSpPr>
            <p:sp>
              <p:nvSpPr>
                <p:cNvPr id="187398" name="Rectangle 6"/>
                <p:cNvSpPr>
                  <a:spLocks noChangeArrowheads="1"/>
                </p:cNvSpPr>
                <p:nvPr/>
              </p:nvSpPr>
              <p:spPr bwMode="auto">
                <a:xfrm>
                  <a:off x="40" y="384"/>
                  <a:ext cx="48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hash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22" name="Rectangle 30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56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25" name="Group 33"/>
              <p:cNvGrpSpPr>
                <a:grpSpLocks/>
              </p:cNvGrpSpPr>
              <p:nvPr/>
            </p:nvGrpSpPr>
            <p:grpSpPr bwMode="auto">
              <a:xfrm>
                <a:off x="560" y="384"/>
                <a:ext cx="2174" cy="384"/>
                <a:chOff x="560" y="384"/>
                <a:chExt cx="2174" cy="384"/>
              </a:xfrm>
            </p:grpSpPr>
            <p:sp>
              <p:nvSpPr>
                <p:cNvPr id="187399" name="Rectangle 7"/>
                <p:cNvSpPr>
                  <a:spLocks noChangeArrowheads="1"/>
                </p:cNvSpPr>
                <p:nvPr/>
              </p:nvSpPr>
              <p:spPr bwMode="auto">
                <a:xfrm>
                  <a:off x="600" y="384"/>
                  <a:ext cx="209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# 다음에 오는 문자열, 즉 앵커 이름을 표시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24" name="Rectangle 32"/>
                <p:cNvSpPr>
                  <a:spLocks noChangeArrowheads="1"/>
                </p:cNvSpPr>
                <p:nvPr/>
              </p:nvSpPr>
              <p:spPr bwMode="auto">
                <a:xfrm>
                  <a:off x="560" y="384"/>
                  <a:ext cx="217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27" name="Group 35"/>
              <p:cNvGrpSpPr>
                <a:grpSpLocks/>
              </p:cNvGrpSpPr>
              <p:nvPr/>
            </p:nvGrpSpPr>
            <p:grpSpPr bwMode="auto">
              <a:xfrm>
                <a:off x="0" y="768"/>
                <a:ext cx="560" cy="384"/>
                <a:chOff x="0" y="768"/>
                <a:chExt cx="560" cy="384"/>
              </a:xfrm>
            </p:grpSpPr>
            <p:sp>
              <p:nvSpPr>
                <p:cNvPr id="187400" name="Rectangle 8"/>
                <p:cNvSpPr>
                  <a:spLocks noChangeArrowheads="1"/>
                </p:cNvSpPr>
                <p:nvPr/>
              </p:nvSpPr>
              <p:spPr bwMode="auto">
                <a:xfrm>
                  <a:off x="40" y="768"/>
                  <a:ext cx="48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host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26" name="Rectangle 34"/>
                <p:cNvSpPr>
                  <a:spLocks noChangeArrowheads="1"/>
                </p:cNvSpPr>
                <p:nvPr/>
              </p:nvSpPr>
              <p:spPr bwMode="auto">
                <a:xfrm>
                  <a:off x="0" y="768"/>
                  <a:ext cx="56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29" name="Group 37"/>
              <p:cNvGrpSpPr>
                <a:grpSpLocks/>
              </p:cNvGrpSpPr>
              <p:nvPr/>
            </p:nvGrpSpPr>
            <p:grpSpPr bwMode="auto">
              <a:xfrm>
                <a:off x="560" y="768"/>
                <a:ext cx="2174" cy="384"/>
                <a:chOff x="560" y="768"/>
                <a:chExt cx="2174" cy="384"/>
              </a:xfrm>
            </p:grpSpPr>
            <p:sp>
              <p:nvSpPr>
                <p:cNvPr id="187401" name="Rectangle 9"/>
                <p:cNvSpPr>
                  <a:spLocks noChangeArrowheads="1"/>
                </p:cNvSpPr>
                <p:nvPr/>
              </p:nvSpPr>
              <p:spPr bwMode="auto">
                <a:xfrm>
                  <a:off x="600" y="768"/>
                  <a:ext cx="209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hostname</a:t>
                  </a:r>
                  <a:r>
                    <a:rPr lang="ko-KR" altLang="en-US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과 </a:t>
                  </a:r>
                  <a:r>
                    <a:rPr lang="en-US" altLang="ko-KR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port</a:t>
                  </a:r>
                  <a:r>
                    <a:rPr lang="ko-KR" altLang="en-US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번호 표시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28" name="Rectangle 36"/>
                <p:cNvSpPr>
                  <a:spLocks noChangeArrowheads="1"/>
                </p:cNvSpPr>
                <p:nvPr/>
              </p:nvSpPr>
              <p:spPr bwMode="auto">
                <a:xfrm>
                  <a:off x="560" y="768"/>
                  <a:ext cx="217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31" name="Group 39"/>
              <p:cNvGrpSpPr>
                <a:grpSpLocks/>
              </p:cNvGrpSpPr>
              <p:nvPr/>
            </p:nvGrpSpPr>
            <p:grpSpPr bwMode="auto">
              <a:xfrm>
                <a:off x="0" y="1152"/>
                <a:ext cx="560" cy="480"/>
                <a:chOff x="0" y="1152"/>
                <a:chExt cx="560" cy="480"/>
              </a:xfrm>
            </p:grpSpPr>
            <p:sp>
              <p:nvSpPr>
                <p:cNvPr id="187402" name="Rectangle 10"/>
                <p:cNvSpPr>
                  <a:spLocks noChangeArrowheads="1"/>
                </p:cNvSpPr>
                <p:nvPr/>
              </p:nvSpPr>
              <p:spPr bwMode="auto">
                <a:xfrm>
                  <a:off x="40" y="1152"/>
                  <a:ext cx="480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hostname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30" name="Rectangle 38"/>
                <p:cNvSpPr>
                  <a:spLocks noChangeArrowheads="1"/>
                </p:cNvSpPr>
                <p:nvPr/>
              </p:nvSpPr>
              <p:spPr bwMode="auto">
                <a:xfrm>
                  <a:off x="0" y="1152"/>
                  <a:ext cx="560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33" name="Group 41"/>
              <p:cNvGrpSpPr>
                <a:grpSpLocks/>
              </p:cNvGrpSpPr>
              <p:nvPr/>
            </p:nvGrpSpPr>
            <p:grpSpPr bwMode="auto">
              <a:xfrm>
                <a:off x="560" y="1152"/>
                <a:ext cx="2174" cy="480"/>
                <a:chOff x="560" y="1152"/>
                <a:chExt cx="2174" cy="480"/>
              </a:xfrm>
            </p:grpSpPr>
            <p:sp>
              <p:nvSpPr>
                <p:cNvPr id="187403" name="Rectangle 11"/>
                <p:cNvSpPr>
                  <a:spLocks noChangeArrowheads="1"/>
                </p:cNvSpPr>
                <p:nvPr/>
              </p:nvSpPr>
              <p:spPr bwMode="auto">
                <a:xfrm>
                  <a:off x="600" y="1152"/>
                  <a:ext cx="2094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호스트명을 표시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32" name="Rectangle 40"/>
                <p:cNvSpPr>
                  <a:spLocks noChangeArrowheads="1"/>
                </p:cNvSpPr>
                <p:nvPr/>
              </p:nvSpPr>
              <p:spPr bwMode="auto">
                <a:xfrm>
                  <a:off x="560" y="1152"/>
                  <a:ext cx="2174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35" name="Group 43"/>
              <p:cNvGrpSpPr>
                <a:grpSpLocks/>
              </p:cNvGrpSpPr>
              <p:nvPr/>
            </p:nvGrpSpPr>
            <p:grpSpPr bwMode="auto">
              <a:xfrm>
                <a:off x="0" y="1632"/>
                <a:ext cx="560" cy="384"/>
                <a:chOff x="0" y="1632"/>
                <a:chExt cx="560" cy="384"/>
              </a:xfrm>
            </p:grpSpPr>
            <p:sp>
              <p:nvSpPr>
                <p:cNvPr id="187404" name="Rectangle 12"/>
                <p:cNvSpPr>
                  <a:spLocks noChangeArrowheads="1"/>
                </p:cNvSpPr>
                <p:nvPr/>
              </p:nvSpPr>
              <p:spPr bwMode="auto">
                <a:xfrm>
                  <a:off x="40" y="1632"/>
                  <a:ext cx="48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href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34" name="Rectangle 42"/>
                <p:cNvSpPr>
                  <a:spLocks noChangeArrowheads="1"/>
                </p:cNvSpPr>
                <p:nvPr/>
              </p:nvSpPr>
              <p:spPr bwMode="auto">
                <a:xfrm>
                  <a:off x="0" y="1632"/>
                  <a:ext cx="56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37" name="Group 45"/>
              <p:cNvGrpSpPr>
                <a:grpSpLocks/>
              </p:cNvGrpSpPr>
              <p:nvPr/>
            </p:nvGrpSpPr>
            <p:grpSpPr bwMode="auto">
              <a:xfrm>
                <a:off x="560" y="1632"/>
                <a:ext cx="2174" cy="384"/>
                <a:chOff x="560" y="1632"/>
                <a:chExt cx="2174" cy="384"/>
              </a:xfrm>
            </p:grpSpPr>
            <p:sp>
              <p:nvSpPr>
                <p:cNvPr id="187405" name="Rectangle 13"/>
                <p:cNvSpPr>
                  <a:spLocks noChangeArrowheads="1"/>
                </p:cNvSpPr>
                <p:nvPr/>
              </p:nvSpPr>
              <p:spPr bwMode="auto">
                <a:xfrm>
                  <a:off x="600" y="1632"/>
                  <a:ext cx="209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완전한 형태의 </a:t>
                  </a:r>
                  <a:r>
                    <a:rPr lang="en-US" altLang="ko-KR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URL </a:t>
                  </a:r>
                  <a:r>
                    <a:rPr lang="ko-KR" altLang="en-US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주소 표시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36" name="Rectangle 44"/>
                <p:cNvSpPr>
                  <a:spLocks noChangeArrowheads="1"/>
                </p:cNvSpPr>
                <p:nvPr/>
              </p:nvSpPr>
              <p:spPr bwMode="auto">
                <a:xfrm>
                  <a:off x="560" y="1632"/>
                  <a:ext cx="217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39" name="Group 47"/>
              <p:cNvGrpSpPr>
                <a:grpSpLocks/>
              </p:cNvGrpSpPr>
              <p:nvPr/>
            </p:nvGrpSpPr>
            <p:grpSpPr bwMode="auto">
              <a:xfrm>
                <a:off x="0" y="2016"/>
                <a:ext cx="560" cy="480"/>
                <a:chOff x="0" y="2016"/>
                <a:chExt cx="560" cy="480"/>
              </a:xfrm>
            </p:grpSpPr>
            <p:sp>
              <p:nvSpPr>
                <p:cNvPr id="187406" name="Rectangle 14"/>
                <p:cNvSpPr>
                  <a:spLocks noChangeArrowheads="1"/>
                </p:cNvSpPr>
                <p:nvPr/>
              </p:nvSpPr>
              <p:spPr bwMode="auto">
                <a:xfrm>
                  <a:off x="40" y="2016"/>
                  <a:ext cx="480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pathname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38" name="Rectangle 46"/>
                <p:cNvSpPr>
                  <a:spLocks noChangeArrowheads="1"/>
                </p:cNvSpPr>
                <p:nvPr/>
              </p:nvSpPr>
              <p:spPr bwMode="auto">
                <a:xfrm>
                  <a:off x="0" y="2016"/>
                  <a:ext cx="560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41" name="Group 49"/>
              <p:cNvGrpSpPr>
                <a:grpSpLocks/>
              </p:cNvGrpSpPr>
              <p:nvPr/>
            </p:nvGrpSpPr>
            <p:grpSpPr bwMode="auto">
              <a:xfrm>
                <a:off x="560" y="2016"/>
                <a:ext cx="2174" cy="480"/>
                <a:chOff x="560" y="2016"/>
                <a:chExt cx="2174" cy="480"/>
              </a:xfrm>
            </p:grpSpPr>
            <p:sp>
              <p:nvSpPr>
                <p:cNvPr id="187407" name="Rectangle 15"/>
                <p:cNvSpPr>
                  <a:spLocks noChangeArrowheads="1"/>
                </p:cNvSpPr>
                <p:nvPr/>
              </p:nvSpPr>
              <p:spPr bwMode="auto">
                <a:xfrm>
                  <a:off x="600" y="2016"/>
                  <a:ext cx="2094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문서의 경로 표시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40" name="Rectangle 48"/>
                <p:cNvSpPr>
                  <a:spLocks noChangeArrowheads="1"/>
                </p:cNvSpPr>
                <p:nvPr/>
              </p:nvSpPr>
              <p:spPr bwMode="auto">
                <a:xfrm>
                  <a:off x="560" y="2016"/>
                  <a:ext cx="2174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43" name="Group 51"/>
              <p:cNvGrpSpPr>
                <a:grpSpLocks/>
              </p:cNvGrpSpPr>
              <p:nvPr/>
            </p:nvGrpSpPr>
            <p:grpSpPr bwMode="auto">
              <a:xfrm>
                <a:off x="0" y="2496"/>
                <a:ext cx="560" cy="384"/>
                <a:chOff x="0" y="2496"/>
                <a:chExt cx="560" cy="384"/>
              </a:xfrm>
            </p:grpSpPr>
            <p:sp>
              <p:nvSpPr>
                <p:cNvPr id="187408" name="Rectangle 16"/>
                <p:cNvSpPr>
                  <a:spLocks noChangeArrowheads="1"/>
                </p:cNvSpPr>
                <p:nvPr/>
              </p:nvSpPr>
              <p:spPr bwMode="auto">
                <a:xfrm>
                  <a:off x="40" y="2496"/>
                  <a:ext cx="48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port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42" name="Rectangle 50"/>
                <p:cNvSpPr>
                  <a:spLocks noChangeArrowheads="1"/>
                </p:cNvSpPr>
                <p:nvPr/>
              </p:nvSpPr>
              <p:spPr bwMode="auto">
                <a:xfrm>
                  <a:off x="0" y="2496"/>
                  <a:ext cx="56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45" name="Group 53"/>
              <p:cNvGrpSpPr>
                <a:grpSpLocks/>
              </p:cNvGrpSpPr>
              <p:nvPr/>
            </p:nvGrpSpPr>
            <p:grpSpPr bwMode="auto">
              <a:xfrm>
                <a:off x="560" y="2496"/>
                <a:ext cx="2174" cy="384"/>
                <a:chOff x="560" y="2496"/>
                <a:chExt cx="2174" cy="384"/>
              </a:xfrm>
            </p:grpSpPr>
            <p:sp>
              <p:nvSpPr>
                <p:cNvPr id="187409" name="Rectangle 17"/>
                <p:cNvSpPr>
                  <a:spLocks noChangeArrowheads="1"/>
                </p:cNvSpPr>
                <p:nvPr/>
              </p:nvSpPr>
              <p:spPr bwMode="auto">
                <a:xfrm>
                  <a:off x="600" y="2496"/>
                  <a:ext cx="209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포트번호 표시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44" name="Rectangle 52"/>
                <p:cNvSpPr>
                  <a:spLocks noChangeArrowheads="1"/>
                </p:cNvSpPr>
                <p:nvPr/>
              </p:nvSpPr>
              <p:spPr bwMode="auto">
                <a:xfrm>
                  <a:off x="560" y="2496"/>
                  <a:ext cx="217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47" name="Group 55"/>
              <p:cNvGrpSpPr>
                <a:grpSpLocks/>
              </p:cNvGrpSpPr>
              <p:nvPr/>
            </p:nvGrpSpPr>
            <p:grpSpPr bwMode="auto">
              <a:xfrm>
                <a:off x="0" y="2880"/>
                <a:ext cx="560" cy="384"/>
                <a:chOff x="0" y="2880"/>
                <a:chExt cx="560" cy="384"/>
              </a:xfrm>
            </p:grpSpPr>
            <p:sp>
              <p:nvSpPr>
                <p:cNvPr id="187410" name="Rectangle 18"/>
                <p:cNvSpPr>
                  <a:spLocks noChangeArrowheads="1"/>
                </p:cNvSpPr>
                <p:nvPr/>
              </p:nvSpPr>
              <p:spPr bwMode="auto">
                <a:xfrm>
                  <a:off x="40" y="2880"/>
                  <a:ext cx="48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protocol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46" name="Rectangle 54"/>
                <p:cNvSpPr>
                  <a:spLocks noChangeArrowheads="1"/>
                </p:cNvSpPr>
                <p:nvPr/>
              </p:nvSpPr>
              <p:spPr bwMode="auto">
                <a:xfrm>
                  <a:off x="0" y="2880"/>
                  <a:ext cx="56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49" name="Group 57"/>
              <p:cNvGrpSpPr>
                <a:grpSpLocks/>
              </p:cNvGrpSpPr>
              <p:nvPr/>
            </p:nvGrpSpPr>
            <p:grpSpPr bwMode="auto">
              <a:xfrm>
                <a:off x="560" y="2880"/>
                <a:ext cx="2174" cy="384"/>
                <a:chOff x="560" y="2880"/>
                <a:chExt cx="2174" cy="384"/>
              </a:xfrm>
            </p:grpSpPr>
            <p:sp>
              <p:nvSpPr>
                <p:cNvPr id="187411" name="Rectangle 19"/>
                <p:cNvSpPr>
                  <a:spLocks noChangeArrowheads="1"/>
                </p:cNvSpPr>
                <p:nvPr/>
              </p:nvSpPr>
              <p:spPr bwMode="auto">
                <a:xfrm>
                  <a:off x="600" y="2880"/>
                  <a:ext cx="209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프로토콜 종류 표시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48" name="Rectangle 56"/>
                <p:cNvSpPr>
                  <a:spLocks noChangeArrowheads="1"/>
                </p:cNvSpPr>
                <p:nvPr/>
              </p:nvSpPr>
              <p:spPr bwMode="auto">
                <a:xfrm>
                  <a:off x="560" y="2880"/>
                  <a:ext cx="217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51" name="Group 59"/>
              <p:cNvGrpSpPr>
                <a:grpSpLocks/>
              </p:cNvGrpSpPr>
              <p:nvPr/>
            </p:nvGrpSpPr>
            <p:grpSpPr bwMode="auto">
              <a:xfrm>
                <a:off x="0" y="3264"/>
                <a:ext cx="560" cy="384"/>
                <a:chOff x="0" y="3264"/>
                <a:chExt cx="560" cy="384"/>
              </a:xfrm>
            </p:grpSpPr>
            <p:sp>
              <p:nvSpPr>
                <p:cNvPr id="187412" name="Rectangle 20"/>
                <p:cNvSpPr>
                  <a:spLocks noChangeArrowheads="1"/>
                </p:cNvSpPr>
                <p:nvPr/>
              </p:nvSpPr>
              <p:spPr bwMode="auto">
                <a:xfrm>
                  <a:off x="40" y="3264"/>
                  <a:ext cx="48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search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50" name="Rectangle 58"/>
                <p:cNvSpPr>
                  <a:spLocks noChangeArrowheads="1"/>
                </p:cNvSpPr>
                <p:nvPr/>
              </p:nvSpPr>
              <p:spPr bwMode="auto">
                <a:xfrm>
                  <a:off x="0" y="3264"/>
                  <a:ext cx="56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7453" name="Group 61"/>
              <p:cNvGrpSpPr>
                <a:grpSpLocks/>
              </p:cNvGrpSpPr>
              <p:nvPr/>
            </p:nvGrpSpPr>
            <p:grpSpPr bwMode="auto">
              <a:xfrm>
                <a:off x="560" y="3264"/>
                <a:ext cx="2174" cy="384"/>
                <a:chOff x="560" y="3264"/>
                <a:chExt cx="2174" cy="384"/>
              </a:xfrm>
            </p:grpSpPr>
            <p:sp>
              <p:nvSpPr>
                <p:cNvPr id="187413" name="Rectangle 21"/>
                <p:cNvSpPr>
                  <a:spLocks noChangeArrowheads="1"/>
                </p:cNvSpPr>
                <p:nvPr/>
              </p:nvSpPr>
              <p:spPr bwMode="auto">
                <a:xfrm>
                  <a:off x="600" y="3264"/>
                  <a:ext cx="209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검색엔진을 실행할 때 나타나는 ? 이후의 문자 표시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87452" name="Rectangle 60"/>
                <p:cNvSpPr>
                  <a:spLocks noChangeArrowheads="1"/>
                </p:cNvSpPr>
                <p:nvPr/>
              </p:nvSpPr>
              <p:spPr bwMode="auto">
                <a:xfrm>
                  <a:off x="560" y="3264"/>
                  <a:ext cx="217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87455" name="Rectangle 63"/>
            <p:cNvSpPr>
              <a:spLocks noChangeArrowheads="1"/>
            </p:cNvSpPr>
            <p:nvPr/>
          </p:nvSpPr>
          <p:spPr bwMode="auto">
            <a:xfrm>
              <a:off x="-3" y="-3"/>
              <a:ext cx="2740" cy="3654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187458" name="Text Box 66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Navigator, history, location, string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    location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객체의 속성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118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2057400"/>
            <a:ext cx="8110538" cy="4191000"/>
          </a:xfrm>
        </p:spPr>
        <p:txBody>
          <a:bodyPr/>
          <a:lstStyle/>
          <a:p>
            <a:r>
              <a:rPr lang="en-US" altLang="ko-KR"/>
              <a:t>reload( ) :</a:t>
            </a:r>
            <a:r>
              <a:rPr lang="ko-KR" altLang="en-US"/>
              <a:t>문서를 다시 읽어옴(새로고침)</a:t>
            </a:r>
          </a:p>
          <a:p>
            <a:r>
              <a:rPr lang="en-US" altLang="ko-KR"/>
              <a:t>replace("URL </a:t>
            </a:r>
            <a:r>
              <a:rPr lang="ko-KR" altLang="en-US"/>
              <a:t>주소") :문서를 </a:t>
            </a:r>
            <a:r>
              <a:rPr lang="en-US" altLang="ko-KR"/>
              <a:t>URL </a:t>
            </a:r>
            <a:r>
              <a:rPr lang="ko-KR" altLang="en-US"/>
              <a:t>주소로 대체하고 이전 페이지로 돌아갈 수 없게 설정(넷스케이프 네비게이터에서만 동작)</a:t>
            </a:r>
          </a:p>
        </p:txBody>
      </p:sp>
      <p:sp>
        <p:nvSpPr>
          <p:cNvPr id="188421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Navigator, history, location, string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location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endParaRPr lang="en-US" altLang="ko-KR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119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4" y="365125"/>
            <a:ext cx="9089373" cy="5977251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150282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905000" y="1066800"/>
            <a:ext cx="7678738" cy="1431925"/>
          </a:xfrm>
        </p:spPr>
        <p:txBody>
          <a:bodyPr/>
          <a:lstStyle/>
          <a:p>
            <a:r>
              <a:rPr lang="en-US" altLang="ko-KR" dirty="0" smtClean="0"/>
              <a:t>frame</a:t>
            </a:r>
            <a:r>
              <a:rPr lang="en-US" altLang="ko-KR" dirty="0"/>
              <a:t>, image, event, math, layer </a:t>
            </a:r>
            <a:r>
              <a:rPr lang="ko-KR" altLang="en-US" dirty="0"/>
              <a:t>객체</a:t>
            </a:r>
          </a:p>
        </p:txBody>
      </p:sp>
      <p:sp>
        <p:nvSpPr>
          <p:cNvPr id="2017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" y="4267200"/>
            <a:ext cx="5486400" cy="2362200"/>
          </a:xfrm>
        </p:spPr>
        <p:txBody>
          <a:bodyPr/>
          <a:lstStyle/>
          <a:p>
            <a:r>
              <a:rPr lang="en-US" altLang="ko-KR" sz="2800"/>
              <a:t>frame </a:t>
            </a:r>
            <a:r>
              <a:rPr lang="ko-KR" altLang="en-US" sz="2800"/>
              <a:t>객체 </a:t>
            </a:r>
          </a:p>
          <a:p>
            <a:r>
              <a:rPr lang="en-US" altLang="ko-KR" sz="2800"/>
              <a:t>image </a:t>
            </a:r>
            <a:r>
              <a:rPr lang="ko-KR" altLang="en-US" sz="2800"/>
              <a:t>객체 </a:t>
            </a:r>
          </a:p>
          <a:p>
            <a:r>
              <a:rPr lang="en-US" altLang="ko-KR" sz="2800"/>
              <a:t>event </a:t>
            </a:r>
            <a:r>
              <a:rPr lang="ko-KR" altLang="en-US" sz="2800"/>
              <a:t>객체 </a:t>
            </a:r>
          </a:p>
          <a:p>
            <a:r>
              <a:rPr lang="en-US" altLang="ko-KR" sz="2800"/>
              <a:t>math </a:t>
            </a:r>
            <a:r>
              <a:rPr lang="ko-KR" altLang="en-US" sz="2800"/>
              <a:t>객체</a:t>
            </a:r>
          </a:p>
          <a:p>
            <a:r>
              <a:rPr lang="en-US" altLang="ko-KR" sz="2800"/>
              <a:t>layer </a:t>
            </a:r>
            <a:r>
              <a:rPr lang="ko-KR" altLang="en-US" sz="2800"/>
              <a:t>객체 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81200"/>
            <a:ext cx="8110538" cy="4191000"/>
          </a:xfrm>
        </p:spPr>
        <p:txBody>
          <a:bodyPr/>
          <a:lstStyle/>
          <a:p>
            <a:r>
              <a:rPr lang="en-US" altLang="ko-KR"/>
              <a:t>window.frames[</a:t>
            </a:r>
            <a:r>
              <a:rPr lang="ko-KR" altLang="en-US"/>
              <a:t>인덱스 번호].속성</a:t>
            </a:r>
          </a:p>
          <a:p>
            <a:r>
              <a:rPr lang="en-US" altLang="ko-KR"/>
              <a:t>frames[</a:t>
            </a:r>
            <a:r>
              <a:rPr lang="ko-KR" altLang="en-US"/>
              <a:t>인덱스 번호].메소드</a:t>
            </a:r>
          </a:p>
          <a:p>
            <a:r>
              <a:rPr lang="en-US" altLang="ko-KR"/>
              <a:t>window.</a:t>
            </a:r>
            <a:r>
              <a:rPr lang="ko-KR" altLang="en-US"/>
              <a:t>프레임명.속성</a:t>
            </a:r>
          </a:p>
          <a:p>
            <a:r>
              <a:rPr lang="ko-KR" altLang="en-US"/>
              <a:t>프레임명.메소드</a:t>
            </a:r>
          </a:p>
        </p:txBody>
      </p:sp>
      <p:sp>
        <p:nvSpPr>
          <p:cNvPr id="202759" name="Text Box 7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Frame, image, event, math, layer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frame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기본 사용법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121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822" name="Group 46"/>
          <p:cNvGrpSpPr>
            <a:grpSpLocks/>
          </p:cNvGrpSpPr>
          <p:nvPr/>
        </p:nvGrpSpPr>
        <p:grpSpPr bwMode="auto">
          <a:xfrm>
            <a:off x="304800" y="1905000"/>
            <a:ext cx="8382000" cy="4648200"/>
            <a:chOff x="-3" y="-3"/>
            <a:chExt cx="2379" cy="2370"/>
          </a:xfrm>
        </p:grpSpPr>
        <p:grpSp>
          <p:nvGrpSpPr>
            <p:cNvPr id="203820" name="Group 44"/>
            <p:cNvGrpSpPr>
              <a:grpSpLocks/>
            </p:cNvGrpSpPr>
            <p:nvPr/>
          </p:nvGrpSpPr>
          <p:grpSpPr bwMode="auto">
            <a:xfrm>
              <a:off x="0" y="0"/>
              <a:ext cx="2373" cy="2364"/>
              <a:chOff x="0" y="0"/>
              <a:chExt cx="2373" cy="2364"/>
            </a:xfrm>
          </p:grpSpPr>
          <p:grpSp>
            <p:nvGrpSpPr>
              <p:cNvPr id="203795" name="Group 19"/>
              <p:cNvGrpSpPr>
                <a:grpSpLocks/>
              </p:cNvGrpSpPr>
              <p:nvPr/>
            </p:nvGrpSpPr>
            <p:grpSpPr bwMode="auto">
              <a:xfrm>
                <a:off x="0" y="0"/>
                <a:ext cx="391" cy="420"/>
                <a:chOff x="0" y="0"/>
                <a:chExt cx="391" cy="420"/>
              </a:xfrm>
            </p:grpSpPr>
            <p:sp>
              <p:nvSpPr>
                <p:cNvPr id="203794" name="Rectangle 18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391" cy="420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03793" name="Group 17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391" cy="348"/>
                  <a:chOff x="0" y="0"/>
                  <a:chExt cx="391" cy="348"/>
                </a:xfrm>
              </p:grpSpPr>
              <p:sp>
                <p:nvSpPr>
                  <p:cNvPr id="203780" name="Rectangle 4"/>
                  <p:cNvSpPr>
                    <a:spLocks noChangeArrowheads="1"/>
                  </p:cNvSpPr>
                  <p:nvPr/>
                </p:nvSpPr>
                <p:spPr bwMode="auto">
                  <a:xfrm>
                    <a:off x="18" y="18"/>
                    <a:ext cx="355" cy="312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ctr"/>
                    <a:r>
                      <a:rPr lang="ko-KR" altLang="en-US" sz="20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속성</a:t>
                    </a:r>
                  </a:p>
                  <a:p>
                    <a:pPr algn="just" eaLnBrk="0" latinLnBrk="0" hangingPunct="0"/>
                    <a:endParaRPr lang="ko-KR" altLang="en-US" sz="20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03792" name="Rectangle 16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391" cy="348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03799" name="Group 23"/>
              <p:cNvGrpSpPr>
                <a:grpSpLocks/>
              </p:cNvGrpSpPr>
              <p:nvPr/>
            </p:nvGrpSpPr>
            <p:grpSpPr bwMode="auto">
              <a:xfrm>
                <a:off x="391" y="0"/>
                <a:ext cx="1982" cy="420"/>
                <a:chOff x="391" y="0"/>
                <a:chExt cx="1982" cy="420"/>
              </a:xfrm>
            </p:grpSpPr>
            <p:sp>
              <p:nvSpPr>
                <p:cNvPr id="203798" name="Rectangle 22"/>
                <p:cNvSpPr>
                  <a:spLocks noChangeArrowheads="1"/>
                </p:cNvSpPr>
                <p:nvPr/>
              </p:nvSpPr>
              <p:spPr bwMode="auto">
                <a:xfrm>
                  <a:off x="391" y="0"/>
                  <a:ext cx="1982" cy="420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03797" name="Group 21"/>
                <p:cNvGrpSpPr>
                  <a:grpSpLocks/>
                </p:cNvGrpSpPr>
                <p:nvPr/>
              </p:nvGrpSpPr>
              <p:grpSpPr bwMode="auto">
                <a:xfrm>
                  <a:off x="391" y="0"/>
                  <a:ext cx="1982" cy="348"/>
                  <a:chOff x="391" y="0"/>
                  <a:chExt cx="1982" cy="348"/>
                </a:xfrm>
              </p:grpSpPr>
              <p:sp>
                <p:nvSpPr>
                  <p:cNvPr id="203781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409" y="18"/>
                    <a:ext cx="1946" cy="312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ctr"/>
                    <a:r>
                      <a:rPr lang="ko-KR" altLang="en-US" sz="20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설명</a:t>
                    </a:r>
                  </a:p>
                  <a:p>
                    <a:pPr algn="just" eaLnBrk="0" latinLnBrk="0" hangingPunct="0"/>
                    <a:endParaRPr lang="ko-KR" altLang="en-US" sz="20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03796" name="Rectangle 20"/>
                  <p:cNvSpPr>
                    <a:spLocks noChangeArrowheads="1"/>
                  </p:cNvSpPr>
                  <p:nvPr/>
                </p:nvSpPr>
                <p:spPr bwMode="auto">
                  <a:xfrm>
                    <a:off x="391" y="0"/>
                    <a:ext cx="1982" cy="348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03801" name="Group 25"/>
              <p:cNvGrpSpPr>
                <a:grpSpLocks/>
              </p:cNvGrpSpPr>
              <p:nvPr/>
            </p:nvGrpSpPr>
            <p:grpSpPr bwMode="auto">
              <a:xfrm>
                <a:off x="0" y="384"/>
                <a:ext cx="391" cy="348"/>
                <a:chOff x="0" y="384"/>
                <a:chExt cx="391" cy="348"/>
              </a:xfrm>
            </p:grpSpPr>
            <p:sp>
              <p:nvSpPr>
                <p:cNvPr id="203782" name="Rectangle 6"/>
                <p:cNvSpPr>
                  <a:spLocks noChangeArrowheads="1"/>
                </p:cNvSpPr>
                <p:nvPr/>
              </p:nvSpPr>
              <p:spPr bwMode="auto">
                <a:xfrm>
                  <a:off x="18" y="402"/>
                  <a:ext cx="355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length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3800" name="Rectangle 24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391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3803" name="Group 27"/>
              <p:cNvGrpSpPr>
                <a:grpSpLocks/>
              </p:cNvGrpSpPr>
              <p:nvPr/>
            </p:nvGrpSpPr>
            <p:grpSpPr bwMode="auto">
              <a:xfrm>
                <a:off x="391" y="384"/>
                <a:ext cx="1982" cy="348"/>
                <a:chOff x="391" y="384"/>
                <a:chExt cx="1982" cy="348"/>
              </a:xfrm>
            </p:grpSpPr>
            <p:sp>
              <p:nvSpPr>
                <p:cNvPr id="203783" name="Rectangle 7"/>
                <p:cNvSpPr>
                  <a:spLocks noChangeArrowheads="1"/>
                </p:cNvSpPr>
                <p:nvPr/>
              </p:nvSpPr>
              <p:spPr bwMode="auto">
                <a:xfrm>
                  <a:off x="409" y="402"/>
                  <a:ext cx="1946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프레임 개수를 알려줌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3802" name="Rectangle 26"/>
                <p:cNvSpPr>
                  <a:spLocks noChangeArrowheads="1"/>
                </p:cNvSpPr>
                <p:nvPr/>
              </p:nvSpPr>
              <p:spPr bwMode="auto">
                <a:xfrm>
                  <a:off x="391" y="384"/>
                  <a:ext cx="1982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3805" name="Group 29"/>
              <p:cNvGrpSpPr>
                <a:grpSpLocks/>
              </p:cNvGrpSpPr>
              <p:nvPr/>
            </p:nvGrpSpPr>
            <p:grpSpPr bwMode="auto">
              <a:xfrm>
                <a:off x="0" y="768"/>
                <a:ext cx="391" cy="348"/>
                <a:chOff x="0" y="768"/>
                <a:chExt cx="391" cy="348"/>
              </a:xfrm>
            </p:grpSpPr>
            <p:sp>
              <p:nvSpPr>
                <p:cNvPr id="203784" name="Rectangle 8"/>
                <p:cNvSpPr>
                  <a:spLocks noChangeArrowheads="1"/>
                </p:cNvSpPr>
                <p:nvPr/>
              </p:nvSpPr>
              <p:spPr bwMode="auto">
                <a:xfrm>
                  <a:off x="18" y="786"/>
                  <a:ext cx="355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name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3804" name="Rectangle 28"/>
                <p:cNvSpPr>
                  <a:spLocks noChangeArrowheads="1"/>
                </p:cNvSpPr>
                <p:nvPr/>
              </p:nvSpPr>
              <p:spPr bwMode="auto">
                <a:xfrm>
                  <a:off x="0" y="768"/>
                  <a:ext cx="391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3807" name="Group 31"/>
              <p:cNvGrpSpPr>
                <a:grpSpLocks/>
              </p:cNvGrpSpPr>
              <p:nvPr/>
            </p:nvGrpSpPr>
            <p:grpSpPr bwMode="auto">
              <a:xfrm>
                <a:off x="391" y="768"/>
                <a:ext cx="1982" cy="348"/>
                <a:chOff x="391" y="768"/>
                <a:chExt cx="1982" cy="348"/>
              </a:xfrm>
            </p:grpSpPr>
            <p:sp>
              <p:nvSpPr>
                <p:cNvPr id="203785" name="Rectangle 9"/>
                <p:cNvSpPr>
                  <a:spLocks noChangeArrowheads="1"/>
                </p:cNvSpPr>
                <p:nvPr/>
              </p:nvSpPr>
              <p:spPr bwMode="auto">
                <a:xfrm>
                  <a:off x="409" y="786"/>
                  <a:ext cx="1946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해당 프레임의 이름을 알려줌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3806" name="Rectangle 30"/>
                <p:cNvSpPr>
                  <a:spLocks noChangeArrowheads="1"/>
                </p:cNvSpPr>
                <p:nvPr/>
              </p:nvSpPr>
              <p:spPr bwMode="auto">
                <a:xfrm>
                  <a:off x="391" y="768"/>
                  <a:ext cx="1982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3809" name="Group 33"/>
              <p:cNvGrpSpPr>
                <a:grpSpLocks/>
              </p:cNvGrpSpPr>
              <p:nvPr/>
            </p:nvGrpSpPr>
            <p:grpSpPr bwMode="auto">
              <a:xfrm>
                <a:off x="0" y="1152"/>
                <a:ext cx="391" cy="348"/>
                <a:chOff x="0" y="1152"/>
                <a:chExt cx="391" cy="348"/>
              </a:xfrm>
            </p:grpSpPr>
            <p:sp>
              <p:nvSpPr>
                <p:cNvPr id="203786" name="Rectangle 10"/>
                <p:cNvSpPr>
                  <a:spLocks noChangeArrowheads="1"/>
                </p:cNvSpPr>
                <p:nvPr/>
              </p:nvSpPr>
              <p:spPr bwMode="auto">
                <a:xfrm>
                  <a:off x="18" y="1170"/>
                  <a:ext cx="355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parent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3808" name="Rectangle 32"/>
                <p:cNvSpPr>
                  <a:spLocks noChangeArrowheads="1"/>
                </p:cNvSpPr>
                <p:nvPr/>
              </p:nvSpPr>
              <p:spPr bwMode="auto">
                <a:xfrm>
                  <a:off x="0" y="1152"/>
                  <a:ext cx="391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3811" name="Group 35"/>
              <p:cNvGrpSpPr>
                <a:grpSpLocks/>
              </p:cNvGrpSpPr>
              <p:nvPr/>
            </p:nvGrpSpPr>
            <p:grpSpPr bwMode="auto">
              <a:xfrm>
                <a:off x="391" y="1152"/>
                <a:ext cx="1982" cy="348"/>
                <a:chOff x="391" y="1152"/>
                <a:chExt cx="1982" cy="348"/>
              </a:xfrm>
            </p:grpSpPr>
            <p:sp>
              <p:nvSpPr>
                <p:cNvPr id="203787" name="Rectangle 11"/>
                <p:cNvSpPr>
                  <a:spLocks noChangeArrowheads="1"/>
                </p:cNvSpPr>
                <p:nvPr/>
              </p:nvSpPr>
              <p:spPr bwMode="auto">
                <a:xfrm>
                  <a:off x="409" y="1170"/>
                  <a:ext cx="1946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해당 프레임을 포함하고 있는 상위 프레임을 가리킴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3810" name="Rectangle 34"/>
                <p:cNvSpPr>
                  <a:spLocks noChangeArrowheads="1"/>
                </p:cNvSpPr>
                <p:nvPr/>
              </p:nvSpPr>
              <p:spPr bwMode="auto">
                <a:xfrm>
                  <a:off x="391" y="1152"/>
                  <a:ext cx="1982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3813" name="Group 37"/>
              <p:cNvGrpSpPr>
                <a:grpSpLocks/>
              </p:cNvGrpSpPr>
              <p:nvPr/>
            </p:nvGrpSpPr>
            <p:grpSpPr bwMode="auto">
              <a:xfrm>
                <a:off x="0" y="1536"/>
                <a:ext cx="391" cy="348"/>
                <a:chOff x="0" y="1536"/>
                <a:chExt cx="391" cy="348"/>
              </a:xfrm>
            </p:grpSpPr>
            <p:sp>
              <p:nvSpPr>
                <p:cNvPr id="203788" name="Rectangle 12"/>
                <p:cNvSpPr>
                  <a:spLocks noChangeArrowheads="1"/>
                </p:cNvSpPr>
                <p:nvPr/>
              </p:nvSpPr>
              <p:spPr bwMode="auto">
                <a:xfrm>
                  <a:off x="18" y="1554"/>
                  <a:ext cx="355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self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3812" name="Rectangle 36"/>
                <p:cNvSpPr>
                  <a:spLocks noChangeArrowheads="1"/>
                </p:cNvSpPr>
                <p:nvPr/>
              </p:nvSpPr>
              <p:spPr bwMode="auto">
                <a:xfrm>
                  <a:off x="0" y="1536"/>
                  <a:ext cx="391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3815" name="Group 39"/>
              <p:cNvGrpSpPr>
                <a:grpSpLocks/>
              </p:cNvGrpSpPr>
              <p:nvPr/>
            </p:nvGrpSpPr>
            <p:grpSpPr bwMode="auto">
              <a:xfrm>
                <a:off x="391" y="1536"/>
                <a:ext cx="1982" cy="348"/>
                <a:chOff x="391" y="1536"/>
                <a:chExt cx="1982" cy="348"/>
              </a:xfrm>
            </p:grpSpPr>
            <p:sp>
              <p:nvSpPr>
                <p:cNvPr id="203789" name="Rectangle 13"/>
                <p:cNvSpPr>
                  <a:spLocks noChangeArrowheads="1"/>
                </p:cNvSpPr>
                <p:nvPr/>
              </p:nvSpPr>
              <p:spPr bwMode="auto">
                <a:xfrm>
                  <a:off x="409" y="1554"/>
                  <a:ext cx="1946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해당 프레임 자신을 의미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3814" name="Rectangle 38"/>
                <p:cNvSpPr>
                  <a:spLocks noChangeArrowheads="1"/>
                </p:cNvSpPr>
                <p:nvPr/>
              </p:nvSpPr>
              <p:spPr bwMode="auto">
                <a:xfrm>
                  <a:off x="391" y="1536"/>
                  <a:ext cx="1982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3817" name="Group 41"/>
              <p:cNvGrpSpPr>
                <a:grpSpLocks/>
              </p:cNvGrpSpPr>
              <p:nvPr/>
            </p:nvGrpSpPr>
            <p:grpSpPr bwMode="auto">
              <a:xfrm>
                <a:off x="0" y="1920"/>
                <a:ext cx="391" cy="444"/>
                <a:chOff x="0" y="1920"/>
                <a:chExt cx="391" cy="444"/>
              </a:xfrm>
            </p:grpSpPr>
            <p:sp>
              <p:nvSpPr>
                <p:cNvPr id="203790" name="Rectangle 14"/>
                <p:cNvSpPr>
                  <a:spLocks noChangeArrowheads="1"/>
                </p:cNvSpPr>
                <p:nvPr/>
              </p:nvSpPr>
              <p:spPr bwMode="auto">
                <a:xfrm>
                  <a:off x="18" y="1938"/>
                  <a:ext cx="355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window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3816" name="Rectangle 40"/>
                <p:cNvSpPr>
                  <a:spLocks noChangeArrowheads="1"/>
                </p:cNvSpPr>
                <p:nvPr/>
              </p:nvSpPr>
              <p:spPr bwMode="auto">
                <a:xfrm>
                  <a:off x="0" y="1920"/>
                  <a:ext cx="391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3819" name="Group 43"/>
              <p:cNvGrpSpPr>
                <a:grpSpLocks/>
              </p:cNvGrpSpPr>
              <p:nvPr/>
            </p:nvGrpSpPr>
            <p:grpSpPr bwMode="auto">
              <a:xfrm>
                <a:off x="391" y="1920"/>
                <a:ext cx="1982" cy="444"/>
                <a:chOff x="391" y="1920"/>
                <a:chExt cx="1982" cy="444"/>
              </a:xfrm>
            </p:grpSpPr>
            <p:sp>
              <p:nvSpPr>
                <p:cNvPr id="203791" name="Rectangle 15"/>
                <p:cNvSpPr>
                  <a:spLocks noChangeArrowheads="1"/>
                </p:cNvSpPr>
                <p:nvPr/>
              </p:nvSpPr>
              <p:spPr bwMode="auto">
                <a:xfrm>
                  <a:off x="409" y="1938"/>
                  <a:ext cx="1946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self</a:t>
                  </a:r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와 같이 자신의 창을 의미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3818" name="Rectangle 42"/>
                <p:cNvSpPr>
                  <a:spLocks noChangeArrowheads="1"/>
                </p:cNvSpPr>
                <p:nvPr/>
              </p:nvSpPr>
              <p:spPr bwMode="auto">
                <a:xfrm>
                  <a:off x="391" y="1920"/>
                  <a:ext cx="1982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203821" name="Rectangle 45"/>
            <p:cNvSpPr>
              <a:spLocks noChangeArrowheads="1"/>
            </p:cNvSpPr>
            <p:nvPr/>
          </p:nvSpPr>
          <p:spPr bwMode="auto">
            <a:xfrm>
              <a:off x="-3" y="-3"/>
              <a:ext cx="2379" cy="2370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203824" name="Text Box 48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Frame, image, event, math, layer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    frame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속성</a:t>
            </a:r>
            <a:endParaRPr lang="en-US" altLang="ko-KR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122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81200"/>
            <a:ext cx="8534400" cy="4191000"/>
          </a:xfrm>
        </p:spPr>
        <p:txBody>
          <a:bodyPr/>
          <a:lstStyle/>
          <a:p>
            <a:r>
              <a:rPr lang="en-US" altLang="ko-KR"/>
              <a:t>window.document.images[</a:t>
            </a:r>
            <a:r>
              <a:rPr lang="ko-KR" altLang="en-US"/>
              <a:t>배열 번호].속성</a:t>
            </a:r>
          </a:p>
          <a:p>
            <a:r>
              <a:rPr lang="ko-KR" altLang="en-US"/>
              <a:t>그림이름.속성 </a:t>
            </a:r>
          </a:p>
        </p:txBody>
      </p:sp>
      <p:sp>
        <p:nvSpPr>
          <p:cNvPr id="204805" name="Text Box 5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Frame, image, event, math, layer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image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기본 사용법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123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81200"/>
            <a:ext cx="8686800" cy="4648200"/>
          </a:xfrm>
        </p:spPr>
        <p:txBody>
          <a:bodyPr/>
          <a:lstStyle/>
          <a:p>
            <a:r>
              <a:rPr lang="en-US" altLang="ko-KR" sz="2000"/>
              <a:t>name:</a:t>
            </a:r>
            <a:r>
              <a:rPr lang="ko-KR" altLang="en-US" sz="2000"/>
              <a:t>그림에 설정된 </a:t>
            </a:r>
            <a:r>
              <a:rPr lang="en-US" altLang="ko-KR" sz="2000"/>
              <a:t>name </a:t>
            </a:r>
            <a:r>
              <a:rPr lang="ko-KR" altLang="en-US" sz="2000"/>
              <a:t>속성 값을 알려줌</a:t>
            </a:r>
          </a:p>
          <a:p>
            <a:r>
              <a:rPr lang="en-US" altLang="ko-KR" sz="2000"/>
              <a:t>Length:</a:t>
            </a:r>
            <a:r>
              <a:rPr lang="ko-KR" altLang="en-US" sz="2000"/>
              <a:t>문서에 삽입된 그림의 개수를 알려줌</a:t>
            </a:r>
          </a:p>
          <a:p>
            <a:r>
              <a:rPr lang="en-US" altLang="ko-KR" sz="2000"/>
              <a:t>src	:</a:t>
            </a:r>
            <a:r>
              <a:rPr lang="ko-KR" altLang="en-US" sz="2000"/>
              <a:t>그림의 </a:t>
            </a:r>
            <a:r>
              <a:rPr lang="en-US" altLang="ko-KR" sz="2000"/>
              <a:t>src </a:t>
            </a:r>
            <a:r>
              <a:rPr lang="ko-KR" altLang="en-US" sz="2000"/>
              <a:t>속성에 설정된 경로를 알려줌</a:t>
            </a:r>
          </a:p>
          <a:p>
            <a:r>
              <a:rPr lang="en-US" altLang="ko-KR" sz="2000"/>
              <a:t>lowsrc:</a:t>
            </a:r>
            <a:r>
              <a:rPr lang="ko-KR" altLang="en-US" sz="2000"/>
              <a:t>그림의 </a:t>
            </a:r>
            <a:r>
              <a:rPr lang="en-US" altLang="ko-KR" sz="2000"/>
              <a:t>lowsrc </a:t>
            </a:r>
            <a:r>
              <a:rPr lang="ko-KR" altLang="en-US" sz="2000"/>
              <a:t>속성에 설정된 저해상도 그림의 경로를 알려줌</a:t>
            </a:r>
          </a:p>
          <a:p>
            <a:r>
              <a:rPr lang="en-US" altLang="ko-KR" sz="2000"/>
              <a:t>hspace:</a:t>
            </a:r>
            <a:r>
              <a:rPr lang="ko-KR" altLang="en-US" sz="2000"/>
              <a:t>그림의 </a:t>
            </a:r>
            <a:r>
              <a:rPr lang="en-US" altLang="ko-KR" sz="2000"/>
              <a:t>hspace </a:t>
            </a:r>
            <a:r>
              <a:rPr lang="ko-KR" altLang="en-US" sz="2000"/>
              <a:t>속성에 설정된 좌우 여백 값을 알려줌</a:t>
            </a:r>
          </a:p>
          <a:p>
            <a:r>
              <a:rPr lang="en-US" altLang="ko-KR" sz="2000"/>
              <a:t>vspace	:</a:t>
            </a:r>
            <a:r>
              <a:rPr lang="ko-KR" altLang="en-US" sz="2000"/>
              <a:t>그림의 </a:t>
            </a:r>
            <a:r>
              <a:rPr lang="en-US" altLang="ko-KR" sz="2000"/>
              <a:t>vspace </a:t>
            </a:r>
            <a:r>
              <a:rPr lang="ko-KR" altLang="en-US" sz="2000"/>
              <a:t>속성에 설정된 상하 여백 값을 알려줌</a:t>
            </a:r>
          </a:p>
          <a:p>
            <a:r>
              <a:rPr lang="en-US" altLang="ko-KR" sz="2000"/>
              <a:t>width:</a:t>
            </a:r>
            <a:r>
              <a:rPr lang="ko-KR" altLang="en-US" sz="2000"/>
              <a:t>그림의 </a:t>
            </a:r>
            <a:r>
              <a:rPr lang="en-US" altLang="ko-KR" sz="2000"/>
              <a:t>width </a:t>
            </a:r>
            <a:r>
              <a:rPr lang="ko-KR" altLang="en-US" sz="2000"/>
              <a:t>속성에 설정된 너비 값을 알려줌</a:t>
            </a:r>
          </a:p>
          <a:p>
            <a:r>
              <a:rPr lang="en-US" altLang="ko-KR" sz="2000"/>
              <a:t>height:</a:t>
            </a:r>
            <a:r>
              <a:rPr lang="ko-KR" altLang="en-US" sz="2000"/>
              <a:t>그림의 </a:t>
            </a:r>
            <a:r>
              <a:rPr lang="en-US" altLang="ko-KR" sz="2000"/>
              <a:t>height </a:t>
            </a:r>
            <a:r>
              <a:rPr lang="ko-KR" altLang="en-US" sz="2000"/>
              <a:t>속성에 설정된 길이 값을 알려줌</a:t>
            </a:r>
          </a:p>
          <a:p>
            <a:r>
              <a:rPr lang="en-US" altLang="ko-KR" sz="2000"/>
              <a:t>border:</a:t>
            </a:r>
            <a:r>
              <a:rPr lang="ko-KR" altLang="en-US" sz="2000"/>
              <a:t>그림의 </a:t>
            </a:r>
            <a:r>
              <a:rPr lang="en-US" altLang="ko-KR" sz="2000"/>
              <a:t>border </a:t>
            </a:r>
            <a:r>
              <a:rPr lang="ko-KR" altLang="en-US" sz="2000"/>
              <a:t>속성에 설정된 테두리 두께를 알려줌</a:t>
            </a:r>
          </a:p>
          <a:p>
            <a:r>
              <a:rPr lang="en-US" altLang="ko-KR" sz="2000"/>
              <a:t>complete:</a:t>
            </a:r>
            <a:r>
              <a:rPr lang="ko-KR" altLang="en-US" sz="2000"/>
              <a:t>그림 전송이 완료되면 </a:t>
            </a:r>
            <a:r>
              <a:rPr lang="en-US" altLang="ko-KR" sz="2000"/>
              <a:t>true, </a:t>
            </a:r>
            <a:r>
              <a:rPr lang="ko-KR" altLang="en-US" sz="2000"/>
              <a:t>그렇지 않으면 </a:t>
            </a:r>
            <a:r>
              <a:rPr lang="en-US" altLang="ko-KR" sz="2000"/>
              <a:t>false </a:t>
            </a:r>
            <a:r>
              <a:rPr lang="ko-KR" altLang="en-US" sz="2000"/>
              <a:t>값을 반환</a:t>
            </a:r>
          </a:p>
        </p:txBody>
      </p:sp>
      <p:sp>
        <p:nvSpPr>
          <p:cNvPr id="205902" name="Text Box 78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Frame, image, event, math, layer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image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기본 속성</a:t>
            </a:r>
            <a:endParaRPr lang="en-US" altLang="ko-KR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124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05000"/>
            <a:ext cx="8686800" cy="47244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ko-KR" sz="2000"/>
              <a:t>altKey :alt </a:t>
            </a:r>
            <a:r>
              <a:rPr lang="ko-KR" altLang="en-US" sz="2000"/>
              <a:t>키를 누르면 </a:t>
            </a:r>
            <a:r>
              <a:rPr lang="en-US" altLang="ko-KR" sz="2000"/>
              <a:t>true</a:t>
            </a:r>
            <a:r>
              <a:rPr lang="ko-KR" altLang="en-US" sz="2000"/>
              <a:t>값 발생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altleft:</a:t>
            </a:r>
            <a:r>
              <a:rPr lang="ko-KR" altLang="en-US" sz="2000"/>
              <a:t>왼쪽 </a:t>
            </a:r>
            <a:r>
              <a:rPr lang="en-US" altLang="ko-KR" sz="2000"/>
              <a:t>alt </a:t>
            </a:r>
            <a:r>
              <a:rPr lang="ko-KR" altLang="en-US" sz="2000"/>
              <a:t>키를 누른 경우 이벤트 발생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button:</a:t>
            </a:r>
            <a:r>
              <a:rPr lang="ko-KR" altLang="en-US" sz="2000"/>
              <a:t>마우스 버튼을 누른 경우 이벤트 발생선택한 마우스 버튼의 종류에 따라 다른 값 전달 (왼쪽=1, 오른쪽=2, 왼쪽+오른쪽=3, 가운데=4, 왼쪽+가운데=5, 가운데+오른쪽=6, 모두 누른 경우=7) 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clientX:</a:t>
            </a:r>
            <a:r>
              <a:rPr lang="ko-KR" altLang="en-US" sz="2000"/>
              <a:t>윈도우 영역에서 마우스의 </a:t>
            </a:r>
            <a:r>
              <a:rPr lang="en-US" altLang="ko-KR" sz="2000"/>
              <a:t>x </a:t>
            </a:r>
            <a:r>
              <a:rPr lang="ko-KR" altLang="en-US" sz="2000"/>
              <a:t>좌표 값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clientY :</a:t>
            </a:r>
            <a:r>
              <a:rPr lang="ko-KR" altLang="en-US" sz="2000"/>
              <a:t>윈도우 영역에서 마우스의 </a:t>
            </a:r>
            <a:r>
              <a:rPr lang="en-US" altLang="ko-KR" sz="2000"/>
              <a:t>y </a:t>
            </a:r>
            <a:r>
              <a:rPr lang="ko-KR" altLang="en-US" sz="2000"/>
              <a:t>좌표 값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ctrlKey :ctrl </a:t>
            </a:r>
            <a:r>
              <a:rPr lang="ko-KR" altLang="en-US" sz="2000"/>
              <a:t>키를 누르면 </a:t>
            </a:r>
            <a:r>
              <a:rPr lang="en-US" altLang="ko-KR" sz="2000"/>
              <a:t>true</a:t>
            </a:r>
            <a:r>
              <a:rPr lang="ko-KR" altLang="en-US" sz="2000"/>
              <a:t>값 발생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ctrlLeft:</a:t>
            </a:r>
            <a:r>
              <a:rPr lang="ko-KR" altLang="en-US" sz="2000"/>
              <a:t>왼쪽 </a:t>
            </a:r>
            <a:r>
              <a:rPr lang="en-US" altLang="ko-KR" sz="2000"/>
              <a:t>ftrl </a:t>
            </a:r>
            <a:r>
              <a:rPr lang="ko-KR" altLang="en-US" sz="2000"/>
              <a:t>키를 누른 경우 이벤트 발생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fromElement:onmouseover</a:t>
            </a:r>
            <a:r>
              <a:rPr lang="ko-KR" altLang="en-US" sz="2000"/>
              <a:t>나 </a:t>
            </a:r>
            <a:r>
              <a:rPr lang="en-US" altLang="ko-KR" sz="2000"/>
              <a:t>onmouseout </a:t>
            </a:r>
            <a:r>
              <a:rPr lang="ko-KR" altLang="en-US" sz="2000"/>
              <a:t>이벤트를 사용하는 경우의 마우스 객체를 가리킴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key	:Code </a:t>
            </a:r>
            <a:r>
              <a:rPr lang="ko-KR" altLang="en-US" sz="2000"/>
              <a:t>키를 눌렀을 경우의 키의 유니코드 값을 설정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keyCode:</a:t>
            </a:r>
            <a:r>
              <a:rPr lang="ko-KR" altLang="en-US" sz="2000"/>
              <a:t>키보드의 키 값을 전달받음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offSetX :</a:t>
            </a:r>
            <a:r>
              <a:rPr lang="ko-KR" altLang="en-US" sz="2000"/>
              <a:t>이벤트가 발생한 객체에서 마우스의 </a:t>
            </a:r>
            <a:r>
              <a:rPr lang="en-US" altLang="ko-KR" sz="2000"/>
              <a:t>x </a:t>
            </a:r>
            <a:r>
              <a:rPr lang="ko-KR" altLang="en-US" sz="2000"/>
              <a:t>좌표 값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offSetY :</a:t>
            </a:r>
            <a:r>
              <a:rPr lang="ko-KR" altLang="en-US" sz="2000"/>
              <a:t>이벤트가 발생한 객체에서 마우스의 </a:t>
            </a:r>
            <a:r>
              <a:rPr lang="en-US" altLang="ko-KR" sz="2000"/>
              <a:t>y </a:t>
            </a:r>
            <a:r>
              <a:rPr lang="ko-KR" altLang="en-US" sz="2000"/>
              <a:t>좌표 값</a:t>
            </a:r>
          </a:p>
          <a:p>
            <a:pPr>
              <a:lnSpc>
                <a:spcPct val="90000"/>
              </a:lnSpc>
            </a:pPr>
            <a:endParaRPr lang="ko-KR" altLang="en-US" sz="2000"/>
          </a:p>
        </p:txBody>
      </p:sp>
      <p:sp>
        <p:nvSpPr>
          <p:cNvPr id="206853" name="Text Box 5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Frame, image, event, math, layer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   event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객체의 속성(1)</a:t>
            </a:r>
            <a:endParaRPr lang="en-US" altLang="ko-KR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125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905000"/>
            <a:ext cx="8610600" cy="47244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ko-KR" sz="2000"/>
              <a:t>propertyName:</a:t>
            </a:r>
            <a:r>
              <a:rPr lang="ko-KR" altLang="en-US" sz="2000"/>
              <a:t>이벤트를 발생한 객체에서 변경된 속성 이름을 설정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repeaton:keydown </a:t>
            </a:r>
            <a:r>
              <a:rPr lang="ko-KR" altLang="en-US" sz="2000"/>
              <a:t>이벤트의 반복 횟수 설정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reason :</a:t>
            </a:r>
            <a:r>
              <a:rPr lang="ko-KR" altLang="en-US" sz="2000"/>
              <a:t>데이터의 전송 상태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returnValue :</a:t>
            </a:r>
            <a:r>
              <a:rPr lang="ko-KR" altLang="en-US" sz="2000"/>
              <a:t>이벤트에서 발생한 값을 </a:t>
            </a:r>
            <a:r>
              <a:rPr lang="en-US" altLang="ko-KR" sz="2000"/>
              <a:t>true </a:t>
            </a:r>
            <a:r>
              <a:rPr lang="ko-KR" altLang="en-US" sz="2000"/>
              <a:t>또는</a:t>
            </a:r>
            <a:r>
              <a:rPr lang="en-US" altLang="ko-KR" sz="2000"/>
              <a:t>false</a:t>
            </a:r>
            <a:r>
              <a:rPr lang="ko-KR" altLang="en-US" sz="2000"/>
              <a:t>로 설정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screenX :</a:t>
            </a:r>
            <a:r>
              <a:rPr lang="ko-KR" altLang="en-US" sz="2000"/>
              <a:t>전체 화면에서 마우스의 </a:t>
            </a:r>
            <a:r>
              <a:rPr lang="en-US" altLang="ko-KR" sz="2000"/>
              <a:t>x </a:t>
            </a:r>
            <a:r>
              <a:rPr lang="ko-KR" altLang="en-US" sz="2000"/>
              <a:t>좌표 값 설정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screenY :</a:t>
            </a:r>
            <a:r>
              <a:rPr lang="ko-KR" altLang="en-US" sz="2000"/>
              <a:t>전체 화면에서 마우스의 </a:t>
            </a:r>
            <a:r>
              <a:rPr lang="en-US" altLang="ko-KR" sz="2000"/>
              <a:t>y </a:t>
            </a:r>
            <a:r>
              <a:rPr lang="ko-KR" altLang="en-US" sz="2000"/>
              <a:t>좌표 값 설정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shiftKey :shift </a:t>
            </a:r>
            <a:r>
              <a:rPr lang="ko-KR" altLang="en-US" sz="2000"/>
              <a:t>키를 누르면 </a:t>
            </a:r>
            <a:r>
              <a:rPr lang="en-US" altLang="ko-KR" sz="2000"/>
              <a:t>true </a:t>
            </a:r>
            <a:r>
              <a:rPr lang="ko-KR" altLang="en-US" sz="2000"/>
              <a:t>값을 발생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shiftLeft:</a:t>
            </a:r>
            <a:r>
              <a:rPr lang="ko-KR" altLang="en-US" sz="2000"/>
              <a:t>왼쪽 </a:t>
            </a:r>
            <a:r>
              <a:rPr lang="en-US" altLang="ko-KR" sz="2000"/>
              <a:t>shift </a:t>
            </a:r>
            <a:r>
              <a:rPr lang="ko-KR" altLang="en-US" sz="2000"/>
              <a:t>키를 누른 경우 이벤트 발생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srcElement:</a:t>
            </a:r>
            <a:r>
              <a:rPr lang="ko-KR" altLang="en-US" sz="2000"/>
              <a:t>이벤트를 발생한 객체를 가리킴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srcFilter:onfilterchange </a:t>
            </a:r>
            <a:r>
              <a:rPr lang="ko-KR" altLang="en-US" sz="2000"/>
              <a:t>이벤트를 발생시킨 </a:t>
            </a:r>
            <a:r>
              <a:rPr lang="en-US" altLang="ko-KR" sz="2000"/>
              <a:t>filter</a:t>
            </a:r>
            <a:r>
              <a:rPr lang="ko-KR" altLang="en-US" sz="2000"/>
              <a:t>객체를 설정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toElement:</a:t>
            </a:r>
            <a:r>
              <a:rPr lang="ko-KR" altLang="en-US" sz="2000"/>
              <a:t>마우스 포인터가 위치해 있는 객체를 설정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type :</a:t>
            </a:r>
            <a:r>
              <a:rPr lang="ko-KR" altLang="en-US" sz="2000"/>
              <a:t>이벤트객체의 이벤트 종류를 설정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X :</a:t>
            </a:r>
            <a:r>
              <a:rPr lang="ko-KR" altLang="en-US" sz="2000"/>
              <a:t>선택한 객체의 상대적인 </a:t>
            </a:r>
            <a:r>
              <a:rPr lang="en-US" altLang="ko-KR" sz="2000"/>
              <a:t>x</a:t>
            </a:r>
            <a:r>
              <a:rPr lang="ko-KR" altLang="en-US" sz="2000"/>
              <a:t>좌표 값을 설정</a:t>
            </a:r>
          </a:p>
          <a:p>
            <a:pPr>
              <a:lnSpc>
                <a:spcPct val="90000"/>
              </a:lnSpc>
            </a:pPr>
            <a:r>
              <a:rPr lang="en-US" altLang="ko-KR" sz="2000"/>
              <a:t>Y :</a:t>
            </a:r>
            <a:r>
              <a:rPr lang="ko-KR" altLang="en-US" sz="2000"/>
              <a:t>선택한 객체의 상대적인 </a:t>
            </a:r>
            <a:r>
              <a:rPr lang="en-US" altLang="ko-KR" sz="2000"/>
              <a:t>y</a:t>
            </a:r>
            <a:r>
              <a:rPr lang="ko-KR" altLang="en-US" sz="2000"/>
              <a:t>좌표 값을 설정</a:t>
            </a:r>
          </a:p>
        </p:txBody>
      </p:sp>
      <p:sp>
        <p:nvSpPr>
          <p:cNvPr id="207878" name="Text Box 6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Frame, image, event, math, layer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   event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객체의 속성(2)</a:t>
            </a:r>
            <a:endParaRPr lang="en-US" altLang="ko-KR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126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960" name="Group 64"/>
          <p:cNvGrpSpPr>
            <a:grpSpLocks/>
          </p:cNvGrpSpPr>
          <p:nvPr/>
        </p:nvGrpSpPr>
        <p:grpSpPr bwMode="auto">
          <a:xfrm>
            <a:off x="304800" y="1828800"/>
            <a:ext cx="8610600" cy="4724400"/>
            <a:chOff x="-3" y="-3"/>
            <a:chExt cx="3647" cy="3462"/>
          </a:xfrm>
        </p:grpSpPr>
        <p:grpSp>
          <p:nvGrpSpPr>
            <p:cNvPr id="208958" name="Group 62"/>
            <p:cNvGrpSpPr>
              <a:grpSpLocks/>
            </p:cNvGrpSpPr>
            <p:nvPr/>
          </p:nvGrpSpPr>
          <p:grpSpPr bwMode="auto">
            <a:xfrm>
              <a:off x="0" y="0"/>
              <a:ext cx="3641" cy="3456"/>
              <a:chOff x="0" y="0"/>
              <a:chExt cx="3641" cy="3456"/>
            </a:xfrm>
          </p:grpSpPr>
          <p:grpSp>
            <p:nvGrpSpPr>
              <p:cNvPr id="208921" name="Group 25"/>
              <p:cNvGrpSpPr>
                <a:grpSpLocks/>
              </p:cNvGrpSpPr>
              <p:nvPr/>
            </p:nvGrpSpPr>
            <p:grpSpPr bwMode="auto">
              <a:xfrm>
                <a:off x="0" y="0"/>
                <a:ext cx="768" cy="384"/>
                <a:chOff x="0" y="0"/>
                <a:chExt cx="768" cy="384"/>
              </a:xfrm>
            </p:grpSpPr>
            <p:sp>
              <p:nvSpPr>
                <p:cNvPr id="208920" name="Rectangle 24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768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08919" name="Group 2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768" cy="384"/>
                  <a:chOff x="0" y="0"/>
                  <a:chExt cx="768" cy="384"/>
                </a:xfrm>
              </p:grpSpPr>
              <p:sp>
                <p:nvSpPr>
                  <p:cNvPr id="208900" name="Rectangle 4"/>
                  <p:cNvSpPr>
                    <a:spLocks noChangeArrowheads="1"/>
                  </p:cNvSpPr>
                  <p:nvPr/>
                </p:nvSpPr>
                <p:spPr bwMode="auto">
                  <a:xfrm>
                    <a:off x="40" y="0"/>
                    <a:ext cx="688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/>
                  <a:lstStyle/>
                  <a:p>
                    <a:pPr algn="ctr"/>
                    <a:r>
                      <a:rPr lang="ko-KR" altLang="en-US" sz="20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속성명</a:t>
                    </a:r>
                  </a:p>
                  <a:p>
                    <a:pPr algn="just" eaLnBrk="0" latinLnBrk="0" hangingPunct="0"/>
                    <a:endParaRPr lang="ko-KR" altLang="en-US" sz="20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08918" name="Rectangle 22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768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08925" name="Group 29"/>
              <p:cNvGrpSpPr>
                <a:grpSpLocks/>
              </p:cNvGrpSpPr>
              <p:nvPr/>
            </p:nvGrpSpPr>
            <p:grpSpPr bwMode="auto">
              <a:xfrm>
                <a:off x="768" y="0"/>
                <a:ext cx="2873" cy="384"/>
                <a:chOff x="768" y="0"/>
                <a:chExt cx="2873" cy="384"/>
              </a:xfrm>
            </p:grpSpPr>
            <p:sp>
              <p:nvSpPr>
                <p:cNvPr id="208924" name="Rectangle 28"/>
                <p:cNvSpPr>
                  <a:spLocks noChangeArrowheads="1"/>
                </p:cNvSpPr>
                <p:nvPr/>
              </p:nvSpPr>
              <p:spPr bwMode="auto">
                <a:xfrm>
                  <a:off x="768" y="0"/>
                  <a:ext cx="2873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08923" name="Group 27"/>
                <p:cNvGrpSpPr>
                  <a:grpSpLocks/>
                </p:cNvGrpSpPr>
                <p:nvPr/>
              </p:nvGrpSpPr>
              <p:grpSpPr bwMode="auto">
                <a:xfrm>
                  <a:off x="768" y="0"/>
                  <a:ext cx="2873" cy="384"/>
                  <a:chOff x="768" y="0"/>
                  <a:chExt cx="2873" cy="384"/>
                </a:xfrm>
              </p:grpSpPr>
              <p:sp>
                <p:nvSpPr>
                  <p:cNvPr id="208901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808" y="0"/>
                    <a:ext cx="2793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/>
                  <a:lstStyle/>
                  <a:p>
                    <a:pPr algn="ctr"/>
                    <a:r>
                      <a:rPr lang="ko-KR" altLang="en-US" sz="20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설명</a:t>
                    </a:r>
                  </a:p>
                  <a:p>
                    <a:pPr algn="just" eaLnBrk="0" latinLnBrk="0" hangingPunct="0"/>
                    <a:endParaRPr lang="ko-KR" altLang="en-US" sz="20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08922" name="Rectangle 26"/>
                  <p:cNvSpPr>
                    <a:spLocks noChangeArrowheads="1"/>
                  </p:cNvSpPr>
                  <p:nvPr/>
                </p:nvSpPr>
                <p:spPr bwMode="auto">
                  <a:xfrm>
                    <a:off x="768" y="0"/>
                    <a:ext cx="2873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08927" name="Group 31"/>
              <p:cNvGrpSpPr>
                <a:grpSpLocks/>
              </p:cNvGrpSpPr>
              <p:nvPr/>
            </p:nvGrpSpPr>
            <p:grpSpPr bwMode="auto">
              <a:xfrm>
                <a:off x="0" y="384"/>
                <a:ext cx="768" cy="384"/>
                <a:chOff x="0" y="384"/>
                <a:chExt cx="768" cy="384"/>
              </a:xfrm>
            </p:grpSpPr>
            <p:sp>
              <p:nvSpPr>
                <p:cNvPr id="208902" name="Rectangle 6"/>
                <p:cNvSpPr>
                  <a:spLocks noChangeArrowheads="1"/>
                </p:cNvSpPr>
                <p:nvPr/>
              </p:nvSpPr>
              <p:spPr bwMode="auto">
                <a:xfrm>
                  <a:off x="40" y="384"/>
                  <a:ext cx="688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E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26" name="Rectangle 30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76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29" name="Group 33"/>
              <p:cNvGrpSpPr>
                <a:grpSpLocks/>
              </p:cNvGrpSpPr>
              <p:nvPr/>
            </p:nvGrpSpPr>
            <p:grpSpPr bwMode="auto">
              <a:xfrm>
                <a:off x="768" y="384"/>
                <a:ext cx="2873" cy="384"/>
                <a:chOff x="768" y="384"/>
                <a:chExt cx="2873" cy="384"/>
              </a:xfrm>
            </p:grpSpPr>
            <p:sp>
              <p:nvSpPr>
                <p:cNvPr id="208903" name="Rectangle 7"/>
                <p:cNvSpPr>
                  <a:spLocks noChangeArrowheads="1"/>
                </p:cNvSpPr>
                <p:nvPr/>
              </p:nvSpPr>
              <p:spPr bwMode="auto">
                <a:xfrm>
                  <a:off x="808" y="384"/>
                  <a:ext cx="279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오일러 상수(약2.718)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28" name="Rectangle 32"/>
                <p:cNvSpPr>
                  <a:spLocks noChangeArrowheads="1"/>
                </p:cNvSpPr>
                <p:nvPr/>
              </p:nvSpPr>
              <p:spPr bwMode="auto">
                <a:xfrm>
                  <a:off x="768" y="384"/>
                  <a:ext cx="2873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31" name="Group 35"/>
              <p:cNvGrpSpPr>
                <a:grpSpLocks/>
              </p:cNvGrpSpPr>
              <p:nvPr/>
            </p:nvGrpSpPr>
            <p:grpSpPr bwMode="auto">
              <a:xfrm>
                <a:off x="0" y="768"/>
                <a:ext cx="768" cy="384"/>
                <a:chOff x="0" y="768"/>
                <a:chExt cx="768" cy="384"/>
              </a:xfrm>
            </p:grpSpPr>
            <p:sp>
              <p:nvSpPr>
                <p:cNvPr id="208904" name="Rectangle 8"/>
                <p:cNvSpPr>
                  <a:spLocks noChangeArrowheads="1"/>
                </p:cNvSpPr>
                <p:nvPr/>
              </p:nvSpPr>
              <p:spPr bwMode="auto">
                <a:xfrm>
                  <a:off x="40" y="768"/>
                  <a:ext cx="688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PI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30" name="Rectangle 34"/>
                <p:cNvSpPr>
                  <a:spLocks noChangeArrowheads="1"/>
                </p:cNvSpPr>
                <p:nvPr/>
              </p:nvSpPr>
              <p:spPr bwMode="auto">
                <a:xfrm>
                  <a:off x="0" y="768"/>
                  <a:ext cx="76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33" name="Group 37"/>
              <p:cNvGrpSpPr>
                <a:grpSpLocks/>
              </p:cNvGrpSpPr>
              <p:nvPr/>
            </p:nvGrpSpPr>
            <p:grpSpPr bwMode="auto">
              <a:xfrm>
                <a:off x="768" y="768"/>
                <a:ext cx="2873" cy="384"/>
                <a:chOff x="768" y="768"/>
                <a:chExt cx="2873" cy="384"/>
              </a:xfrm>
            </p:grpSpPr>
            <p:sp>
              <p:nvSpPr>
                <p:cNvPr id="208905" name="Rectangle 9"/>
                <p:cNvSpPr>
                  <a:spLocks noChangeArrowheads="1"/>
                </p:cNvSpPr>
                <p:nvPr/>
              </p:nvSpPr>
              <p:spPr bwMode="auto">
                <a:xfrm>
                  <a:off x="808" y="768"/>
                  <a:ext cx="279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원주율 값(약3.1415)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32" name="Rectangle 36"/>
                <p:cNvSpPr>
                  <a:spLocks noChangeArrowheads="1"/>
                </p:cNvSpPr>
                <p:nvPr/>
              </p:nvSpPr>
              <p:spPr bwMode="auto">
                <a:xfrm>
                  <a:off x="768" y="768"/>
                  <a:ext cx="2873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35" name="Group 39"/>
              <p:cNvGrpSpPr>
                <a:grpSpLocks/>
              </p:cNvGrpSpPr>
              <p:nvPr/>
            </p:nvGrpSpPr>
            <p:grpSpPr bwMode="auto">
              <a:xfrm>
                <a:off x="0" y="1152"/>
                <a:ext cx="768" cy="384"/>
                <a:chOff x="0" y="1152"/>
                <a:chExt cx="768" cy="384"/>
              </a:xfrm>
            </p:grpSpPr>
            <p:sp>
              <p:nvSpPr>
                <p:cNvPr id="208906" name="Rectangle 10"/>
                <p:cNvSpPr>
                  <a:spLocks noChangeArrowheads="1"/>
                </p:cNvSpPr>
                <p:nvPr/>
              </p:nvSpPr>
              <p:spPr bwMode="auto">
                <a:xfrm>
                  <a:off x="40" y="1152"/>
                  <a:ext cx="688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LN2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34" name="Rectangle 38"/>
                <p:cNvSpPr>
                  <a:spLocks noChangeArrowheads="1"/>
                </p:cNvSpPr>
                <p:nvPr/>
              </p:nvSpPr>
              <p:spPr bwMode="auto">
                <a:xfrm>
                  <a:off x="0" y="1152"/>
                  <a:ext cx="76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37" name="Group 41"/>
              <p:cNvGrpSpPr>
                <a:grpSpLocks/>
              </p:cNvGrpSpPr>
              <p:nvPr/>
            </p:nvGrpSpPr>
            <p:grpSpPr bwMode="auto">
              <a:xfrm>
                <a:off x="768" y="1152"/>
                <a:ext cx="2873" cy="384"/>
                <a:chOff x="768" y="1152"/>
                <a:chExt cx="2873" cy="384"/>
              </a:xfrm>
            </p:grpSpPr>
            <p:sp>
              <p:nvSpPr>
                <p:cNvPr id="208907" name="Rectangle 11"/>
                <p:cNvSpPr>
                  <a:spLocks noChangeArrowheads="1"/>
                </p:cNvSpPr>
                <p:nvPr/>
              </p:nvSpPr>
              <p:spPr bwMode="auto">
                <a:xfrm>
                  <a:off x="808" y="1152"/>
                  <a:ext cx="279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2의 자연로그 값(약0.693)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36" name="Rectangle 40"/>
                <p:cNvSpPr>
                  <a:spLocks noChangeArrowheads="1"/>
                </p:cNvSpPr>
                <p:nvPr/>
              </p:nvSpPr>
              <p:spPr bwMode="auto">
                <a:xfrm>
                  <a:off x="768" y="1152"/>
                  <a:ext cx="2873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39" name="Group 43"/>
              <p:cNvGrpSpPr>
                <a:grpSpLocks/>
              </p:cNvGrpSpPr>
              <p:nvPr/>
            </p:nvGrpSpPr>
            <p:grpSpPr bwMode="auto">
              <a:xfrm>
                <a:off x="0" y="1536"/>
                <a:ext cx="768" cy="384"/>
                <a:chOff x="0" y="1536"/>
                <a:chExt cx="768" cy="384"/>
              </a:xfrm>
            </p:grpSpPr>
            <p:sp>
              <p:nvSpPr>
                <p:cNvPr id="208908" name="Rectangle 12"/>
                <p:cNvSpPr>
                  <a:spLocks noChangeArrowheads="1"/>
                </p:cNvSpPr>
                <p:nvPr/>
              </p:nvSpPr>
              <p:spPr bwMode="auto">
                <a:xfrm>
                  <a:off x="40" y="1536"/>
                  <a:ext cx="688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LN10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38" name="Rectangle 42"/>
                <p:cNvSpPr>
                  <a:spLocks noChangeArrowheads="1"/>
                </p:cNvSpPr>
                <p:nvPr/>
              </p:nvSpPr>
              <p:spPr bwMode="auto">
                <a:xfrm>
                  <a:off x="0" y="1536"/>
                  <a:ext cx="76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41" name="Group 45"/>
              <p:cNvGrpSpPr>
                <a:grpSpLocks/>
              </p:cNvGrpSpPr>
              <p:nvPr/>
            </p:nvGrpSpPr>
            <p:grpSpPr bwMode="auto">
              <a:xfrm>
                <a:off x="768" y="1536"/>
                <a:ext cx="2873" cy="384"/>
                <a:chOff x="768" y="1536"/>
                <a:chExt cx="2873" cy="384"/>
              </a:xfrm>
            </p:grpSpPr>
            <p:sp>
              <p:nvSpPr>
                <p:cNvPr id="208909" name="Rectangle 13"/>
                <p:cNvSpPr>
                  <a:spLocks noChangeArrowheads="1"/>
                </p:cNvSpPr>
                <p:nvPr/>
              </p:nvSpPr>
              <p:spPr bwMode="auto">
                <a:xfrm>
                  <a:off x="808" y="1536"/>
                  <a:ext cx="279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10의 자연로그 값(약2.302)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40" name="Rectangle 44"/>
                <p:cNvSpPr>
                  <a:spLocks noChangeArrowheads="1"/>
                </p:cNvSpPr>
                <p:nvPr/>
              </p:nvSpPr>
              <p:spPr bwMode="auto">
                <a:xfrm>
                  <a:off x="768" y="1536"/>
                  <a:ext cx="2873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43" name="Group 47"/>
              <p:cNvGrpSpPr>
                <a:grpSpLocks/>
              </p:cNvGrpSpPr>
              <p:nvPr/>
            </p:nvGrpSpPr>
            <p:grpSpPr bwMode="auto">
              <a:xfrm>
                <a:off x="0" y="1920"/>
                <a:ext cx="768" cy="384"/>
                <a:chOff x="0" y="1920"/>
                <a:chExt cx="768" cy="384"/>
              </a:xfrm>
            </p:grpSpPr>
            <p:sp>
              <p:nvSpPr>
                <p:cNvPr id="208910" name="Rectangle 14"/>
                <p:cNvSpPr>
                  <a:spLocks noChangeArrowheads="1"/>
                </p:cNvSpPr>
                <p:nvPr/>
              </p:nvSpPr>
              <p:spPr bwMode="auto">
                <a:xfrm>
                  <a:off x="40" y="1920"/>
                  <a:ext cx="688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SQRT2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42" name="Rectangle 46"/>
                <p:cNvSpPr>
                  <a:spLocks noChangeArrowheads="1"/>
                </p:cNvSpPr>
                <p:nvPr/>
              </p:nvSpPr>
              <p:spPr bwMode="auto">
                <a:xfrm>
                  <a:off x="0" y="1920"/>
                  <a:ext cx="76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45" name="Group 49"/>
              <p:cNvGrpSpPr>
                <a:grpSpLocks/>
              </p:cNvGrpSpPr>
              <p:nvPr/>
            </p:nvGrpSpPr>
            <p:grpSpPr bwMode="auto">
              <a:xfrm>
                <a:off x="768" y="1920"/>
                <a:ext cx="2873" cy="384"/>
                <a:chOff x="768" y="1920"/>
                <a:chExt cx="2873" cy="384"/>
              </a:xfrm>
            </p:grpSpPr>
            <p:sp>
              <p:nvSpPr>
                <p:cNvPr id="208911" name="Rectangle 15"/>
                <p:cNvSpPr>
                  <a:spLocks noChangeArrowheads="1"/>
                </p:cNvSpPr>
                <p:nvPr/>
              </p:nvSpPr>
              <p:spPr bwMode="auto">
                <a:xfrm>
                  <a:off x="808" y="1920"/>
                  <a:ext cx="279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2의 제곱근 값(약1.414)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44" name="Rectangle 48"/>
                <p:cNvSpPr>
                  <a:spLocks noChangeArrowheads="1"/>
                </p:cNvSpPr>
                <p:nvPr/>
              </p:nvSpPr>
              <p:spPr bwMode="auto">
                <a:xfrm>
                  <a:off x="768" y="1920"/>
                  <a:ext cx="2873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47" name="Group 51"/>
              <p:cNvGrpSpPr>
                <a:grpSpLocks/>
              </p:cNvGrpSpPr>
              <p:nvPr/>
            </p:nvGrpSpPr>
            <p:grpSpPr bwMode="auto">
              <a:xfrm>
                <a:off x="0" y="2304"/>
                <a:ext cx="768" cy="384"/>
                <a:chOff x="0" y="2304"/>
                <a:chExt cx="768" cy="384"/>
              </a:xfrm>
            </p:grpSpPr>
            <p:sp>
              <p:nvSpPr>
                <p:cNvPr id="208912" name="Rectangle 16"/>
                <p:cNvSpPr>
                  <a:spLocks noChangeArrowheads="1"/>
                </p:cNvSpPr>
                <p:nvPr/>
              </p:nvSpPr>
              <p:spPr bwMode="auto">
                <a:xfrm>
                  <a:off x="40" y="2304"/>
                  <a:ext cx="688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SQRT1_2 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46" name="Rectangle 50"/>
                <p:cNvSpPr>
                  <a:spLocks noChangeArrowheads="1"/>
                </p:cNvSpPr>
                <p:nvPr/>
              </p:nvSpPr>
              <p:spPr bwMode="auto">
                <a:xfrm>
                  <a:off x="0" y="2304"/>
                  <a:ext cx="76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49" name="Group 53"/>
              <p:cNvGrpSpPr>
                <a:grpSpLocks/>
              </p:cNvGrpSpPr>
              <p:nvPr/>
            </p:nvGrpSpPr>
            <p:grpSpPr bwMode="auto">
              <a:xfrm>
                <a:off x="768" y="2304"/>
                <a:ext cx="2873" cy="384"/>
                <a:chOff x="768" y="2304"/>
                <a:chExt cx="2873" cy="384"/>
              </a:xfrm>
            </p:grpSpPr>
            <p:sp>
              <p:nvSpPr>
                <p:cNvPr id="208913" name="Rectangle 17"/>
                <p:cNvSpPr>
                  <a:spLocks noChangeArrowheads="1"/>
                </p:cNvSpPr>
                <p:nvPr/>
              </p:nvSpPr>
              <p:spPr bwMode="auto">
                <a:xfrm>
                  <a:off x="808" y="2304"/>
                  <a:ext cx="279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1/2 제곱근 값(약0.707)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48" name="Rectangle 52"/>
                <p:cNvSpPr>
                  <a:spLocks noChangeArrowheads="1"/>
                </p:cNvSpPr>
                <p:nvPr/>
              </p:nvSpPr>
              <p:spPr bwMode="auto">
                <a:xfrm>
                  <a:off x="768" y="2304"/>
                  <a:ext cx="2873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51" name="Group 55"/>
              <p:cNvGrpSpPr>
                <a:grpSpLocks/>
              </p:cNvGrpSpPr>
              <p:nvPr/>
            </p:nvGrpSpPr>
            <p:grpSpPr bwMode="auto">
              <a:xfrm>
                <a:off x="0" y="2688"/>
                <a:ext cx="768" cy="384"/>
                <a:chOff x="0" y="2688"/>
                <a:chExt cx="768" cy="384"/>
              </a:xfrm>
            </p:grpSpPr>
            <p:sp>
              <p:nvSpPr>
                <p:cNvPr id="208914" name="Rectangle 18"/>
                <p:cNvSpPr>
                  <a:spLocks noChangeArrowheads="1"/>
                </p:cNvSpPr>
                <p:nvPr/>
              </p:nvSpPr>
              <p:spPr bwMode="auto">
                <a:xfrm>
                  <a:off x="40" y="2688"/>
                  <a:ext cx="688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LOG2E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50" name="Rectangle 54"/>
                <p:cNvSpPr>
                  <a:spLocks noChangeArrowheads="1"/>
                </p:cNvSpPr>
                <p:nvPr/>
              </p:nvSpPr>
              <p:spPr bwMode="auto">
                <a:xfrm>
                  <a:off x="0" y="2688"/>
                  <a:ext cx="76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53" name="Group 57"/>
              <p:cNvGrpSpPr>
                <a:grpSpLocks/>
              </p:cNvGrpSpPr>
              <p:nvPr/>
            </p:nvGrpSpPr>
            <p:grpSpPr bwMode="auto">
              <a:xfrm>
                <a:off x="768" y="2688"/>
                <a:ext cx="2873" cy="384"/>
                <a:chOff x="768" y="2688"/>
                <a:chExt cx="2873" cy="384"/>
              </a:xfrm>
            </p:grpSpPr>
            <p:sp>
              <p:nvSpPr>
                <p:cNvPr id="208915" name="Rectangle 19"/>
                <p:cNvSpPr>
                  <a:spLocks noChangeArrowheads="1"/>
                </p:cNvSpPr>
                <p:nvPr/>
              </p:nvSpPr>
              <p:spPr bwMode="auto">
                <a:xfrm>
                  <a:off x="808" y="2688"/>
                  <a:ext cx="279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밑이 2인 로그 값(약 1.442  )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52" name="Rectangle 56"/>
                <p:cNvSpPr>
                  <a:spLocks noChangeArrowheads="1"/>
                </p:cNvSpPr>
                <p:nvPr/>
              </p:nvSpPr>
              <p:spPr bwMode="auto">
                <a:xfrm>
                  <a:off x="768" y="2688"/>
                  <a:ext cx="2873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55" name="Group 59"/>
              <p:cNvGrpSpPr>
                <a:grpSpLocks/>
              </p:cNvGrpSpPr>
              <p:nvPr/>
            </p:nvGrpSpPr>
            <p:grpSpPr bwMode="auto">
              <a:xfrm>
                <a:off x="0" y="3072"/>
                <a:ext cx="768" cy="384"/>
                <a:chOff x="0" y="3072"/>
                <a:chExt cx="768" cy="384"/>
              </a:xfrm>
            </p:grpSpPr>
            <p:sp>
              <p:nvSpPr>
                <p:cNvPr id="208916" name="Rectangle 20"/>
                <p:cNvSpPr>
                  <a:spLocks noChangeArrowheads="1"/>
                </p:cNvSpPr>
                <p:nvPr/>
              </p:nvSpPr>
              <p:spPr bwMode="auto">
                <a:xfrm>
                  <a:off x="40" y="3072"/>
                  <a:ext cx="688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LOG10E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54" name="Rectangle 58"/>
                <p:cNvSpPr>
                  <a:spLocks noChangeArrowheads="1"/>
                </p:cNvSpPr>
                <p:nvPr/>
              </p:nvSpPr>
              <p:spPr bwMode="auto">
                <a:xfrm>
                  <a:off x="0" y="3072"/>
                  <a:ext cx="768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8957" name="Group 61"/>
              <p:cNvGrpSpPr>
                <a:grpSpLocks/>
              </p:cNvGrpSpPr>
              <p:nvPr/>
            </p:nvGrpSpPr>
            <p:grpSpPr bwMode="auto">
              <a:xfrm>
                <a:off x="768" y="3072"/>
                <a:ext cx="2873" cy="384"/>
                <a:chOff x="768" y="3072"/>
                <a:chExt cx="2873" cy="384"/>
              </a:xfrm>
            </p:grpSpPr>
            <p:sp>
              <p:nvSpPr>
                <p:cNvPr id="208917" name="Rectangle 21"/>
                <p:cNvSpPr>
                  <a:spLocks noChangeArrowheads="1"/>
                </p:cNvSpPr>
                <p:nvPr/>
              </p:nvSpPr>
              <p:spPr bwMode="auto">
                <a:xfrm>
                  <a:off x="808" y="3072"/>
                  <a:ext cx="279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밑이 10인 로그 값(약 0.434)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8956" name="Rectangle 60"/>
                <p:cNvSpPr>
                  <a:spLocks noChangeArrowheads="1"/>
                </p:cNvSpPr>
                <p:nvPr/>
              </p:nvSpPr>
              <p:spPr bwMode="auto">
                <a:xfrm>
                  <a:off x="768" y="3072"/>
                  <a:ext cx="2873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208959" name="Rectangle 63"/>
            <p:cNvSpPr>
              <a:spLocks noChangeArrowheads="1"/>
            </p:cNvSpPr>
            <p:nvPr/>
          </p:nvSpPr>
          <p:spPr bwMode="auto">
            <a:xfrm>
              <a:off x="-3" y="-3"/>
              <a:ext cx="3647" cy="3462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208962" name="Text Box 66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Frame, image, event, math, layer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      math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객체의 속성</a:t>
            </a:r>
            <a:endParaRPr lang="en-US" altLang="ko-KR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127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05000"/>
            <a:ext cx="8686800" cy="47244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ko-KR" sz="2400"/>
              <a:t>sin(x) 	:</a:t>
            </a:r>
            <a:r>
              <a:rPr lang="ko-KR" altLang="en-US" sz="2400"/>
              <a:t>사인 값</a:t>
            </a:r>
          </a:p>
          <a:p>
            <a:pPr>
              <a:lnSpc>
                <a:spcPct val="90000"/>
              </a:lnSpc>
            </a:pPr>
            <a:r>
              <a:rPr lang="en-US" altLang="ko-KR" sz="2400"/>
              <a:t>cos(x) 	:</a:t>
            </a:r>
            <a:r>
              <a:rPr lang="ko-KR" altLang="en-US" sz="2400"/>
              <a:t>코사인 값</a:t>
            </a:r>
          </a:p>
          <a:p>
            <a:pPr>
              <a:lnSpc>
                <a:spcPct val="90000"/>
              </a:lnSpc>
            </a:pPr>
            <a:r>
              <a:rPr lang="en-US" altLang="ko-KR" sz="2400"/>
              <a:t>tan(x) 	:</a:t>
            </a:r>
            <a:r>
              <a:rPr lang="ko-KR" altLang="en-US" sz="2400"/>
              <a:t>탄젠트 값</a:t>
            </a:r>
          </a:p>
          <a:p>
            <a:pPr>
              <a:lnSpc>
                <a:spcPct val="90000"/>
              </a:lnSpc>
            </a:pPr>
            <a:r>
              <a:rPr lang="en-US" altLang="ko-KR" sz="2400"/>
              <a:t>acos(x) 	:</a:t>
            </a:r>
            <a:r>
              <a:rPr lang="ko-KR" altLang="en-US" sz="2400"/>
              <a:t>역코사인(아크코사인) 값</a:t>
            </a:r>
          </a:p>
          <a:p>
            <a:pPr>
              <a:lnSpc>
                <a:spcPct val="90000"/>
              </a:lnSpc>
            </a:pPr>
            <a:r>
              <a:rPr lang="en-US" altLang="ko-KR" sz="2400"/>
              <a:t>asin(x) 	:</a:t>
            </a:r>
            <a:r>
              <a:rPr lang="ko-KR" altLang="en-US" sz="2400"/>
              <a:t>역사인(아크사인) 값</a:t>
            </a:r>
          </a:p>
          <a:p>
            <a:pPr>
              <a:lnSpc>
                <a:spcPct val="90000"/>
              </a:lnSpc>
            </a:pPr>
            <a:r>
              <a:rPr lang="en-US" altLang="ko-KR" sz="2400"/>
              <a:t>atan(x) 	:</a:t>
            </a:r>
            <a:r>
              <a:rPr lang="ko-KR" altLang="en-US" sz="2400"/>
              <a:t>역탄젠트(아크탄젠트) 값</a:t>
            </a:r>
          </a:p>
          <a:p>
            <a:pPr>
              <a:lnSpc>
                <a:spcPct val="90000"/>
              </a:lnSpc>
            </a:pPr>
            <a:r>
              <a:rPr lang="en-US" altLang="ko-KR" sz="2400"/>
              <a:t>atan2(x,y) :</a:t>
            </a:r>
            <a:r>
              <a:rPr lang="ko-KR" altLang="en-US" sz="2400"/>
              <a:t>역탄젠트</a:t>
            </a:r>
          </a:p>
          <a:p>
            <a:pPr>
              <a:lnSpc>
                <a:spcPct val="90000"/>
              </a:lnSpc>
            </a:pPr>
            <a:r>
              <a:rPr lang="en-US" altLang="ko-KR" sz="2400"/>
              <a:t>exp(x) 	:X</a:t>
            </a:r>
            <a:r>
              <a:rPr lang="ko-KR" altLang="en-US" sz="2400"/>
              <a:t>의 지수함수</a:t>
            </a:r>
          </a:p>
          <a:p>
            <a:pPr>
              <a:lnSpc>
                <a:spcPct val="90000"/>
              </a:lnSpc>
            </a:pPr>
            <a:r>
              <a:rPr lang="en-US" altLang="ko-KR" sz="2400"/>
              <a:t>log(x) 	:X</a:t>
            </a:r>
            <a:r>
              <a:rPr lang="ko-KR" altLang="en-US" sz="2400"/>
              <a:t>의 로그함수</a:t>
            </a:r>
          </a:p>
          <a:p>
            <a:pPr>
              <a:lnSpc>
                <a:spcPct val="90000"/>
              </a:lnSpc>
            </a:pPr>
            <a:r>
              <a:rPr lang="en-US" altLang="ko-KR" sz="2400"/>
              <a:t>pow(x,y) 	:</a:t>
            </a:r>
            <a:r>
              <a:rPr lang="ko-KR" altLang="en-US" sz="2400"/>
              <a:t>지수함수 </a:t>
            </a:r>
            <a:r>
              <a:rPr lang="en-US" altLang="ko-KR" sz="2400"/>
              <a:t>f(x,y)=xy</a:t>
            </a:r>
          </a:p>
          <a:p>
            <a:pPr>
              <a:lnSpc>
                <a:spcPct val="90000"/>
              </a:lnSpc>
            </a:pPr>
            <a:r>
              <a:rPr lang="en-US" altLang="ko-KR" sz="2400"/>
              <a:t>sqrt(x) 	:</a:t>
            </a:r>
            <a:r>
              <a:rPr lang="ko-KR" altLang="en-US" sz="2400"/>
              <a:t>제곱근 값</a:t>
            </a:r>
          </a:p>
        </p:txBody>
      </p:sp>
      <p:sp>
        <p:nvSpPr>
          <p:cNvPr id="209925" name="Text Box 5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Frame, image, event, math, layer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math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객체의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(1)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128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05000"/>
            <a:ext cx="8458200" cy="4495800"/>
          </a:xfrm>
        </p:spPr>
        <p:txBody>
          <a:bodyPr/>
          <a:lstStyle/>
          <a:p>
            <a:r>
              <a:rPr lang="en-US" altLang="ko-KR" sz="2800"/>
              <a:t>round(x) :x </a:t>
            </a:r>
            <a:r>
              <a:rPr lang="ko-KR" altLang="en-US" sz="2800"/>
              <a:t>반올림</a:t>
            </a:r>
          </a:p>
          <a:p>
            <a:r>
              <a:rPr lang="en-US" altLang="ko-KR" sz="2800"/>
              <a:t>abs(x) 	:</a:t>
            </a:r>
            <a:r>
              <a:rPr lang="ko-KR" altLang="en-US" sz="2800"/>
              <a:t>절대 값</a:t>
            </a:r>
          </a:p>
          <a:p>
            <a:r>
              <a:rPr lang="en-US" altLang="ko-KR" sz="2800"/>
              <a:t>ceil(x) 	:x</a:t>
            </a:r>
            <a:r>
              <a:rPr lang="ko-KR" altLang="en-US" sz="2800"/>
              <a:t>보다 같거나 큰 수 중에서 가장 적은 정수</a:t>
            </a:r>
          </a:p>
          <a:p>
            <a:r>
              <a:rPr lang="en-US" altLang="ko-KR" sz="2800"/>
              <a:t>floor(x) 	:x</a:t>
            </a:r>
            <a:r>
              <a:rPr lang="ko-KR" altLang="en-US" sz="2800"/>
              <a:t>보다 같거나 작은 수 중에서 가장 큰 정수</a:t>
            </a:r>
          </a:p>
          <a:p>
            <a:r>
              <a:rPr lang="en-US" altLang="ko-KR" sz="2800"/>
              <a:t>random() :0~1 </a:t>
            </a:r>
            <a:r>
              <a:rPr lang="ko-KR" altLang="en-US" sz="2800"/>
              <a:t>사이의 난수 발생</a:t>
            </a:r>
          </a:p>
          <a:p>
            <a:r>
              <a:rPr lang="en-US" altLang="ko-KR" sz="2800"/>
              <a:t>min(x,y) :	x, y </a:t>
            </a:r>
            <a:r>
              <a:rPr lang="ko-KR" altLang="en-US" sz="2800"/>
              <a:t>중 큰 수</a:t>
            </a:r>
          </a:p>
          <a:p>
            <a:r>
              <a:rPr lang="en-US" altLang="ko-KR" sz="2800"/>
              <a:t>max(x,y) :x, y </a:t>
            </a:r>
            <a:r>
              <a:rPr lang="ko-KR" altLang="en-US" sz="2800"/>
              <a:t>중 작은 수</a:t>
            </a:r>
          </a:p>
        </p:txBody>
      </p:sp>
      <p:sp>
        <p:nvSpPr>
          <p:cNvPr id="210949" name="Text Box 5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Frame, image, event, math, layer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math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객체의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(2)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129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828800"/>
            <a:ext cx="8534400" cy="4343400"/>
          </a:xfrm>
        </p:spPr>
        <p:txBody>
          <a:bodyPr/>
          <a:lstStyle/>
          <a:p>
            <a:r>
              <a:rPr lang="ko-KR" altLang="en-US"/>
              <a:t>\</a:t>
            </a:r>
            <a:r>
              <a:rPr lang="en-US" altLang="ko-KR"/>
              <a:t>n : </a:t>
            </a:r>
            <a:r>
              <a:rPr lang="ko-KR" altLang="en-US"/>
              <a:t>개 행(한 줄 바꾸어 출력한다) </a:t>
            </a:r>
          </a:p>
          <a:p>
            <a:r>
              <a:rPr lang="ko-KR" altLang="en-US"/>
              <a:t>\</a:t>
            </a:r>
            <a:r>
              <a:rPr lang="en-US" altLang="ko-KR"/>
              <a:t>t : </a:t>
            </a:r>
            <a:r>
              <a:rPr lang="ko-KR" altLang="en-US"/>
              <a:t>탭 (일정한 수의 스페이스를 삽입한다) </a:t>
            </a:r>
          </a:p>
          <a:p>
            <a:r>
              <a:rPr lang="ko-KR" altLang="en-US"/>
              <a:t>\\ : 역슬래시 표시</a:t>
            </a:r>
          </a:p>
          <a:p>
            <a:r>
              <a:rPr lang="ko-KR" altLang="en-US"/>
              <a:t>\</a:t>
            </a:r>
            <a:r>
              <a:rPr lang="ko-KR" altLang="en-US">
                <a:latin typeface="Times New Roman" panose="02020603050405020304" pitchFamily="18" charset="0"/>
              </a:rPr>
              <a:t>”</a:t>
            </a:r>
            <a:r>
              <a:rPr lang="ko-KR" altLang="en-US"/>
              <a:t> : 쌍따옴표 표시</a:t>
            </a:r>
          </a:p>
          <a:p>
            <a:r>
              <a:rPr lang="en-US" altLang="ko-KR"/>
              <a:t>\</a:t>
            </a:r>
            <a:r>
              <a:rPr lang="en-US" altLang="ko-KR">
                <a:latin typeface="Times New Roman" panose="02020603050405020304" pitchFamily="18" charset="0"/>
              </a:rPr>
              <a:t>’</a:t>
            </a:r>
            <a:r>
              <a:rPr lang="en-US" altLang="ko-KR"/>
              <a:t> : </a:t>
            </a:r>
            <a:r>
              <a:rPr lang="ko-KR" altLang="en-US"/>
              <a:t>온따옴표 표시</a:t>
            </a:r>
          </a:p>
        </p:txBody>
      </p:sp>
      <p:sp>
        <p:nvSpPr>
          <p:cNvPr id="80901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특수문자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05000"/>
            <a:ext cx="8534400" cy="4572000"/>
          </a:xfrm>
        </p:spPr>
        <p:txBody>
          <a:bodyPr/>
          <a:lstStyle/>
          <a:p>
            <a:r>
              <a:rPr lang="ko-KR" altLang="en-US" sz="2800"/>
              <a:t>레이어의 스타일 속성 사용법</a:t>
            </a:r>
          </a:p>
          <a:p>
            <a:pPr lvl="1"/>
            <a:r>
              <a:rPr lang="en-US" altLang="ko-KR" sz="2400"/>
              <a:t>document.all[id</a:t>
            </a:r>
            <a:r>
              <a:rPr lang="ko-KR" altLang="en-US" sz="2400"/>
              <a:t>명].</a:t>
            </a:r>
            <a:r>
              <a:rPr lang="en-US" altLang="ko-KR" sz="2400"/>
              <a:t>style.</a:t>
            </a:r>
            <a:r>
              <a:rPr lang="ko-KR" altLang="en-US" sz="2400"/>
              <a:t>스타일 속성</a:t>
            </a:r>
          </a:p>
          <a:p>
            <a:r>
              <a:rPr lang="ko-KR" altLang="en-US" sz="2800"/>
              <a:t>레이어 보이거나 감추게 하기</a:t>
            </a:r>
          </a:p>
          <a:p>
            <a:pPr lvl="1"/>
            <a:r>
              <a:rPr lang="en-US" altLang="ko-KR" sz="2400"/>
              <a:t>document.all[id</a:t>
            </a:r>
            <a:r>
              <a:rPr lang="ko-KR" altLang="en-US" sz="2400"/>
              <a:t>명].</a:t>
            </a:r>
            <a:r>
              <a:rPr lang="en-US" altLang="ko-KR" sz="2400"/>
              <a:t>style.visibility=visible/hidden</a:t>
            </a:r>
          </a:p>
          <a:p>
            <a:r>
              <a:rPr lang="ko-KR" altLang="en-US" sz="2800"/>
              <a:t>레이어 이동하기</a:t>
            </a:r>
          </a:p>
          <a:p>
            <a:pPr lvl="1"/>
            <a:r>
              <a:rPr lang="en-US" altLang="ko-KR" sz="2400"/>
              <a:t>document.all[id</a:t>
            </a:r>
            <a:r>
              <a:rPr lang="ko-KR" altLang="en-US" sz="2400"/>
              <a:t>명].</a:t>
            </a:r>
            <a:r>
              <a:rPr lang="en-US" altLang="ko-KR" sz="2400"/>
              <a:t>style.left=</a:t>
            </a:r>
            <a:r>
              <a:rPr lang="ko-KR" altLang="en-US" sz="2400"/>
              <a:t>값</a:t>
            </a:r>
          </a:p>
          <a:p>
            <a:pPr lvl="1"/>
            <a:r>
              <a:rPr lang="en-US" altLang="ko-KR" sz="2400"/>
              <a:t>document.all[id</a:t>
            </a:r>
            <a:r>
              <a:rPr lang="ko-KR" altLang="en-US" sz="2400"/>
              <a:t>명].</a:t>
            </a:r>
            <a:r>
              <a:rPr lang="en-US" altLang="ko-KR" sz="2400"/>
              <a:t>style.top=</a:t>
            </a:r>
            <a:r>
              <a:rPr lang="ko-KR" altLang="en-US" sz="2400"/>
              <a:t>값</a:t>
            </a:r>
          </a:p>
          <a:p>
            <a:pPr lvl="1"/>
            <a:r>
              <a:rPr lang="en-US" altLang="ko-KR" sz="2400"/>
              <a:t>document.all[id</a:t>
            </a:r>
            <a:r>
              <a:rPr lang="ko-KR" altLang="en-US" sz="2400"/>
              <a:t>명].</a:t>
            </a:r>
            <a:r>
              <a:rPr lang="en-US" altLang="ko-KR" sz="2400"/>
              <a:t>style.left=event.clientX</a:t>
            </a:r>
          </a:p>
          <a:p>
            <a:pPr lvl="1"/>
            <a:r>
              <a:rPr lang="en-US" altLang="ko-KR" sz="2400"/>
              <a:t>document.all[id</a:t>
            </a:r>
            <a:r>
              <a:rPr lang="ko-KR" altLang="en-US" sz="2400"/>
              <a:t>명].</a:t>
            </a:r>
            <a:r>
              <a:rPr lang="en-US" altLang="ko-KR" sz="2400"/>
              <a:t>style.top=event.clientY</a:t>
            </a:r>
            <a:endParaRPr lang="ko-KR" altLang="en-US" sz="2400"/>
          </a:p>
        </p:txBody>
      </p:sp>
      <p:sp>
        <p:nvSpPr>
          <p:cNvPr id="211973" name="Text Box 5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Frame, image, event, math, layer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                   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레이어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다루기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130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981200" y="1524000"/>
            <a:ext cx="5334000" cy="762000"/>
          </a:xfrm>
        </p:spPr>
        <p:txBody>
          <a:bodyPr/>
          <a:lstStyle/>
          <a:p>
            <a:r>
              <a:rPr lang="ko-KR" altLang="en-US" dirty="0" smtClean="0"/>
              <a:t>폼 </a:t>
            </a:r>
            <a:r>
              <a:rPr lang="ko-KR" altLang="en-US" dirty="0"/>
              <a:t>관련 객체 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" y="4419600"/>
            <a:ext cx="4724400" cy="2133600"/>
          </a:xfrm>
        </p:spPr>
        <p:txBody>
          <a:bodyPr/>
          <a:lstStyle/>
          <a:p>
            <a:r>
              <a:rPr lang="en-US" altLang="ko-KR" sz="2800"/>
              <a:t>forms </a:t>
            </a:r>
            <a:r>
              <a:rPr lang="ko-KR" altLang="en-US" sz="2800"/>
              <a:t>객체</a:t>
            </a:r>
          </a:p>
          <a:p>
            <a:r>
              <a:rPr lang="ko-KR" altLang="en-US" sz="2800"/>
              <a:t>입력상자</a:t>
            </a:r>
          </a:p>
          <a:p>
            <a:r>
              <a:rPr lang="ko-KR" altLang="en-US" sz="2800"/>
              <a:t>체크상자, 라디오 버튼 </a:t>
            </a:r>
          </a:p>
          <a:p>
            <a:r>
              <a:rPr lang="ko-KR" altLang="en-US" sz="2800"/>
              <a:t>목록상자 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676400"/>
            <a:ext cx="8610600" cy="4114800"/>
          </a:xfrm>
        </p:spPr>
        <p:txBody>
          <a:bodyPr/>
          <a:lstStyle/>
          <a:p>
            <a:r>
              <a:rPr lang="en-US" altLang="ko-KR"/>
              <a:t>document.</a:t>
            </a:r>
            <a:r>
              <a:rPr lang="ko-KR" altLang="en-US"/>
              <a:t>폼이름.속성 </a:t>
            </a:r>
          </a:p>
          <a:p>
            <a:r>
              <a:rPr lang="en-US" altLang="ko-KR"/>
              <a:t>document.forms[</a:t>
            </a:r>
            <a:r>
              <a:rPr lang="ko-KR" altLang="en-US"/>
              <a:t>배열번호].속성 </a:t>
            </a:r>
          </a:p>
          <a:p>
            <a:r>
              <a:rPr lang="en-US" altLang="ko-KR"/>
              <a:t>document.</a:t>
            </a:r>
            <a:r>
              <a:rPr lang="ko-KR" altLang="en-US"/>
              <a:t>폼이름.</a:t>
            </a:r>
            <a:r>
              <a:rPr lang="en-US" altLang="ko-KR"/>
              <a:t>elements[</a:t>
            </a:r>
            <a:r>
              <a:rPr lang="ko-KR" altLang="en-US"/>
              <a:t>배열번호].속성</a:t>
            </a:r>
          </a:p>
        </p:txBody>
      </p:sp>
      <p:sp>
        <p:nvSpPr>
          <p:cNvPr id="214021" name="Text Box 5"/>
          <p:cNvSpPr txBox="1">
            <a:spLocks noChangeArrowheads="1"/>
          </p:cNvSpPr>
          <p:nvPr/>
        </p:nvSpPr>
        <p:spPr bwMode="auto">
          <a:xfrm>
            <a:off x="0" y="692696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폼 관련 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form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132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153" name="Group 113"/>
          <p:cNvGrpSpPr>
            <a:grpSpLocks/>
          </p:cNvGrpSpPr>
          <p:nvPr/>
        </p:nvGrpSpPr>
        <p:grpSpPr bwMode="auto">
          <a:xfrm>
            <a:off x="304800" y="1600200"/>
            <a:ext cx="8534400" cy="5029200"/>
            <a:chOff x="-3" y="-3"/>
            <a:chExt cx="2740" cy="3270"/>
          </a:xfrm>
        </p:grpSpPr>
        <p:grpSp>
          <p:nvGrpSpPr>
            <p:cNvPr id="215151" name="Group 111"/>
            <p:cNvGrpSpPr>
              <a:grpSpLocks/>
            </p:cNvGrpSpPr>
            <p:nvPr/>
          </p:nvGrpSpPr>
          <p:grpSpPr bwMode="auto">
            <a:xfrm>
              <a:off x="0" y="0"/>
              <a:ext cx="2734" cy="3264"/>
              <a:chOff x="0" y="0"/>
              <a:chExt cx="2734" cy="3264"/>
            </a:xfrm>
          </p:grpSpPr>
          <p:grpSp>
            <p:nvGrpSpPr>
              <p:cNvPr id="215118" name="Group 78"/>
              <p:cNvGrpSpPr>
                <a:grpSpLocks/>
              </p:cNvGrpSpPr>
              <p:nvPr/>
            </p:nvGrpSpPr>
            <p:grpSpPr bwMode="auto">
              <a:xfrm>
                <a:off x="0" y="0"/>
                <a:ext cx="534" cy="384"/>
                <a:chOff x="0" y="0"/>
                <a:chExt cx="534" cy="384"/>
              </a:xfrm>
            </p:grpSpPr>
            <p:sp>
              <p:nvSpPr>
                <p:cNvPr id="215117" name="Rectangle 77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534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15116" name="Group 76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534" cy="384"/>
                  <a:chOff x="0" y="0"/>
                  <a:chExt cx="534" cy="384"/>
                </a:xfrm>
              </p:grpSpPr>
              <p:sp>
                <p:nvSpPr>
                  <p:cNvPr id="215099" name="Rectangle 59"/>
                  <p:cNvSpPr>
                    <a:spLocks noChangeArrowheads="1"/>
                  </p:cNvSpPr>
                  <p:nvPr/>
                </p:nvSpPr>
                <p:spPr bwMode="auto">
                  <a:xfrm>
                    <a:off x="40" y="0"/>
                    <a:ext cx="454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ctr"/>
                    <a:r>
                      <a:rPr lang="ko-KR" altLang="en-US" sz="18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속성</a:t>
                    </a:r>
                  </a:p>
                  <a:p>
                    <a:pPr algn="just" eaLnBrk="0" latinLnBrk="0" hangingPunct="0"/>
                    <a:endParaRPr lang="ko-KR" altLang="en-US" sz="18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15115" name="Rectangle 75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534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15122" name="Group 82"/>
              <p:cNvGrpSpPr>
                <a:grpSpLocks/>
              </p:cNvGrpSpPr>
              <p:nvPr/>
            </p:nvGrpSpPr>
            <p:grpSpPr bwMode="auto">
              <a:xfrm>
                <a:off x="534" y="0"/>
                <a:ext cx="2200" cy="384"/>
                <a:chOff x="534" y="0"/>
                <a:chExt cx="2200" cy="384"/>
              </a:xfrm>
            </p:grpSpPr>
            <p:sp>
              <p:nvSpPr>
                <p:cNvPr id="215121" name="Rectangle 81"/>
                <p:cNvSpPr>
                  <a:spLocks noChangeArrowheads="1"/>
                </p:cNvSpPr>
                <p:nvPr/>
              </p:nvSpPr>
              <p:spPr bwMode="auto">
                <a:xfrm>
                  <a:off x="534" y="0"/>
                  <a:ext cx="2200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15120" name="Group 80"/>
                <p:cNvGrpSpPr>
                  <a:grpSpLocks/>
                </p:cNvGrpSpPr>
                <p:nvPr/>
              </p:nvGrpSpPr>
              <p:grpSpPr bwMode="auto">
                <a:xfrm>
                  <a:off x="534" y="0"/>
                  <a:ext cx="2200" cy="384"/>
                  <a:chOff x="534" y="0"/>
                  <a:chExt cx="2200" cy="384"/>
                </a:xfrm>
              </p:grpSpPr>
              <p:sp>
                <p:nvSpPr>
                  <p:cNvPr id="215100" name="Rectangle 60"/>
                  <p:cNvSpPr>
                    <a:spLocks noChangeArrowheads="1"/>
                  </p:cNvSpPr>
                  <p:nvPr/>
                </p:nvSpPr>
                <p:spPr bwMode="auto">
                  <a:xfrm>
                    <a:off x="574" y="0"/>
                    <a:ext cx="2120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ctr"/>
                    <a:r>
                      <a:rPr lang="ko-KR" altLang="en-US" sz="18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설명</a:t>
                    </a:r>
                  </a:p>
                  <a:p>
                    <a:pPr algn="just" eaLnBrk="0" latinLnBrk="0" hangingPunct="0"/>
                    <a:endParaRPr lang="ko-KR" altLang="en-US" sz="18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15119" name="Rectangle 79"/>
                  <p:cNvSpPr>
                    <a:spLocks noChangeArrowheads="1"/>
                  </p:cNvSpPr>
                  <p:nvPr/>
                </p:nvSpPr>
                <p:spPr bwMode="auto">
                  <a:xfrm>
                    <a:off x="534" y="0"/>
                    <a:ext cx="2200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15124" name="Group 84"/>
              <p:cNvGrpSpPr>
                <a:grpSpLocks/>
              </p:cNvGrpSpPr>
              <p:nvPr/>
            </p:nvGrpSpPr>
            <p:grpSpPr bwMode="auto">
              <a:xfrm>
                <a:off x="0" y="384"/>
                <a:ext cx="534" cy="384"/>
                <a:chOff x="0" y="384"/>
                <a:chExt cx="534" cy="384"/>
              </a:xfrm>
            </p:grpSpPr>
            <p:sp>
              <p:nvSpPr>
                <p:cNvPr id="215101" name="Rectangle 61"/>
                <p:cNvSpPr>
                  <a:spLocks noChangeArrowheads="1"/>
                </p:cNvSpPr>
                <p:nvPr/>
              </p:nvSpPr>
              <p:spPr bwMode="auto">
                <a:xfrm>
                  <a:off x="40" y="384"/>
                  <a:ext cx="45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action 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23" name="Rectangle 83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53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26" name="Group 86"/>
              <p:cNvGrpSpPr>
                <a:grpSpLocks/>
              </p:cNvGrpSpPr>
              <p:nvPr/>
            </p:nvGrpSpPr>
            <p:grpSpPr bwMode="auto">
              <a:xfrm>
                <a:off x="534" y="384"/>
                <a:ext cx="2200" cy="384"/>
                <a:chOff x="534" y="384"/>
                <a:chExt cx="2200" cy="384"/>
              </a:xfrm>
            </p:grpSpPr>
            <p:sp>
              <p:nvSpPr>
                <p:cNvPr id="215102" name="Rectangle 62"/>
                <p:cNvSpPr>
                  <a:spLocks noChangeArrowheads="1"/>
                </p:cNvSpPr>
                <p:nvPr/>
              </p:nvSpPr>
              <p:spPr bwMode="auto">
                <a:xfrm>
                  <a:off x="574" y="384"/>
                  <a:ext cx="212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&lt;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form&gt;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태그의 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action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속성에 기록된 정보를 알려줌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25" name="Rectangle 85"/>
                <p:cNvSpPr>
                  <a:spLocks noChangeArrowheads="1"/>
                </p:cNvSpPr>
                <p:nvPr/>
              </p:nvSpPr>
              <p:spPr bwMode="auto">
                <a:xfrm>
                  <a:off x="534" y="384"/>
                  <a:ext cx="220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28" name="Group 88"/>
              <p:cNvGrpSpPr>
                <a:grpSpLocks/>
              </p:cNvGrpSpPr>
              <p:nvPr/>
            </p:nvGrpSpPr>
            <p:grpSpPr bwMode="auto">
              <a:xfrm>
                <a:off x="0" y="768"/>
                <a:ext cx="534" cy="480"/>
                <a:chOff x="0" y="768"/>
                <a:chExt cx="534" cy="480"/>
              </a:xfrm>
            </p:grpSpPr>
            <p:sp>
              <p:nvSpPr>
                <p:cNvPr id="215103" name="Rectangle 63"/>
                <p:cNvSpPr>
                  <a:spLocks noChangeArrowheads="1"/>
                </p:cNvSpPr>
                <p:nvPr/>
              </p:nvSpPr>
              <p:spPr bwMode="auto">
                <a:xfrm>
                  <a:off x="40" y="768"/>
                  <a:ext cx="454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elements 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27" name="Rectangle 87"/>
                <p:cNvSpPr>
                  <a:spLocks noChangeArrowheads="1"/>
                </p:cNvSpPr>
                <p:nvPr/>
              </p:nvSpPr>
              <p:spPr bwMode="auto">
                <a:xfrm>
                  <a:off x="0" y="768"/>
                  <a:ext cx="534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30" name="Group 90"/>
              <p:cNvGrpSpPr>
                <a:grpSpLocks/>
              </p:cNvGrpSpPr>
              <p:nvPr/>
            </p:nvGrpSpPr>
            <p:grpSpPr bwMode="auto">
              <a:xfrm>
                <a:off x="534" y="768"/>
                <a:ext cx="2200" cy="480"/>
                <a:chOff x="534" y="768"/>
                <a:chExt cx="2200" cy="480"/>
              </a:xfrm>
            </p:grpSpPr>
            <p:sp>
              <p:nvSpPr>
                <p:cNvPr id="215104" name="Rectangle 64"/>
                <p:cNvSpPr>
                  <a:spLocks noChangeArrowheads="1"/>
                </p:cNvSpPr>
                <p:nvPr/>
              </p:nvSpPr>
              <p:spPr bwMode="auto">
                <a:xfrm>
                  <a:off x="574" y="768"/>
                  <a:ext cx="2120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입력상자, 라디오 버튼, 체크 버튼 등 폼 양식을 배열로 정의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29" name="Rectangle 89"/>
                <p:cNvSpPr>
                  <a:spLocks noChangeArrowheads="1"/>
                </p:cNvSpPr>
                <p:nvPr/>
              </p:nvSpPr>
              <p:spPr bwMode="auto">
                <a:xfrm>
                  <a:off x="534" y="768"/>
                  <a:ext cx="2200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32" name="Group 92"/>
              <p:cNvGrpSpPr>
                <a:grpSpLocks/>
              </p:cNvGrpSpPr>
              <p:nvPr/>
            </p:nvGrpSpPr>
            <p:grpSpPr bwMode="auto">
              <a:xfrm>
                <a:off x="0" y="1248"/>
                <a:ext cx="534" cy="480"/>
                <a:chOff x="0" y="1248"/>
                <a:chExt cx="534" cy="480"/>
              </a:xfrm>
            </p:grpSpPr>
            <p:sp>
              <p:nvSpPr>
                <p:cNvPr id="215105" name="Rectangle 65"/>
                <p:cNvSpPr>
                  <a:spLocks noChangeArrowheads="1"/>
                </p:cNvSpPr>
                <p:nvPr/>
              </p:nvSpPr>
              <p:spPr bwMode="auto">
                <a:xfrm>
                  <a:off x="40" y="1248"/>
                  <a:ext cx="454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encoding 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31" name="Rectangle 91"/>
                <p:cNvSpPr>
                  <a:spLocks noChangeArrowheads="1"/>
                </p:cNvSpPr>
                <p:nvPr/>
              </p:nvSpPr>
              <p:spPr bwMode="auto">
                <a:xfrm>
                  <a:off x="0" y="1248"/>
                  <a:ext cx="534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34" name="Group 94"/>
              <p:cNvGrpSpPr>
                <a:grpSpLocks/>
              </p:cNvGrpSpPr>
              <p:nvPr/>
            </p:nvGrpSpPr>
            <p:grpSpPr bwMode="auto">
              <a:xfrm>
                <a:off x="534" y="1248"/>
                <a:ext cx="2200" cy="480"/>
                <a:chOff x="534" y="1248"/>
                <a:chExt cx="2200" cy="480"/>
              </a:xfrm>
            </p:grpSpPr>
            <p:sp>
              <p:nvSpPr>
                <p:cNvPr id="215106" name="Rectangle 66"/>
                <p:cNvSpPr>
                  <a:spLocks noChangeArrowheads="1"/>
                </p:cNvSpPr>
                <p:nvPr/>
              </p:nvSpPr>
              <p:spPr bwMode="auto">
                <a:xfrm>
                  <a:off x="574" y="1248"/>
                  <a:ext cx="2120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&lt;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form&gt;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태그의 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encoding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속성에 기록된 정보를 알려줌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33" name="Rectangle 93"/>
                <p:cNvSpPr>
                  <a:spLocks noChangeArrowheads="1"/>
                </p:cNvSpPr>
                <p:nvPr/>
              </p:nvSpPr>
              <p:spPr bwMode="auto">
                <a:xfrm>
                  <a:off x="534" y="1248"/>
                  <a:ext cx="2200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36" name="Group 96"/>
              <p:cNvGrpSpPr>
                <a:grpSpLocks/>
              </p:cNvGrpSpPr>
              <p:nvPr/>
            </p:nvGrpSpPr>
            <p:grpSpPr bwMode="auto">
              <a:xfrm>
                <a:off x="0" y="1728"/>
                <a:ext cx="534" cy="384"/>
                <a:chOff x="0" y="1728"/>
                <a:chExt cx="534" cy="384"/>
              </a:xfrm>
            </p:grpSpPr>
            <p:sp>
              <p:nvSpPr>
                <p:cNvPr id="215107" name="Rectangle 67"/>
                <p:cNvSpPr>
                  <a:spLocks noChangeArrowheads="1"/>
                </p:cNvSpPr>
                <p:nvPr/>
              </p:nvSpPr>
              <p:spPr bwMode="auto">
                <a:xfrm>
                  <a:off x="40" y="1728"/>
                  <a:ext cx="45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method 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35" name="Rectangle 95"/>
                <p:cNvSpPr>
                  <a:spLocks noChangeArrowheads="1"/>
                </p:cNvSpPr>
                <p:nvPr/>
              </p:nvSpPr>
              <p:spPr bwMode="auto">
                <a:xfrm>
                  <a:off x="0" y="1728"/>
                  <a:ext cx="53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38" name="Group 98"/>
              <p:cNvGrpSpPr>
                <a:grpSpLocks/>
              </p:cNvGrpSpPr>
              <p:nvPr/>
            </p:nvGrpSpPr>
            <p:grpSpPr bwMode="auto">
              <a:xfrm>
                <a:off x="534" y="1728"/>
                <a:ext cx="2200" cy="384"/>
                <a:chOff x="534" y="1728"/>
                <a:chExt cx="2200" cy="384"/>
              </a:xfrm>
            </p:grpSpPr>
            <p:sp>
              <p:nvSpPr>
                <p:cNvPr id="215108" name="Rectangle 68"/>
                <p:cNvSpPr>
                  <a:spLocks noChangeArrowheads="1"/>
                </p:cNvSpPr>
                <p:nvPr/>
              </p:nvSpPr>
              <p:spPr bwMode="auto">
                <a:xfrm>
                  <a:off x="574" y="1728"/>
                  <a:ext cx="212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&lt;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form&gt;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태그의 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method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속성에 기록된 정보를 알려줌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37" name="Rectangle 97"/>
                <p:cNvSpPr>
                  <a:spLocks noChangeArrowheads="1"/>
                </p:cNvSpPr>
                <p:nvPr/>
              </p:nvSpPr>
              <p:spPr bwMode="auto">
                <a:xfrm>
                  <a:off x="534" y="1728"/>
                  <a:ext cx="220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40" name="Group 100"/>
              <p:cNvGrpSpPr>
                <a:grpSpLocks/>
              </p:cNvGrpSpPr>
              <p:nvPr/>
            </p:nvGrpSpPr>
            <p:grpSpPr bwMode="auto">
              <a:xfrm>
                <a:off x="0" y="2112"/>
                <a:ext cx="534" cy="384"/>
                <a:chOff x="0" y="2112"/>
                <a:chExt cx="534" cy="384"/>
              </a:xfrm>
            </p:grpSpPr>
            <p:sp>
              <p:nvSpPr>
                <p:cNvPr id="215109" name="Rectangle 69"/>
                <p:cNvSpPr>
                  <a:spLocks noChangeArrowheads="1"/>
                </p:cNvSpPr>
                <p:nvPr/>
              </p:nvSpPr>
              <p:spPr bwMode="auto">
                <a:xfrm>
                  <a:off x="40" y="2112"/>
                  <a:ext cx="45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target 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39" name="Rectangle 99"/>
                <p:cNvSpPr>
                  <a:spLocks noChangeArrowheads="1"/>
                </p:cNvSpPr>
                <p:nvPr/>
              </p:nvSpPr>
              <p:spPr bwMode="auto">
                <a:xfrm>
                  <a:off x="0" y="2112"/>
                  <a:ext cx="53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42" name="Group 102"/>
              <p:cNvGrpSpPr>
                <a:grpSpLocks/>
              </p:cNvGrpSpPr>
              <p:nvPr/>
            </p:nvGrpSpPr>
            <p:grpSpPr bwMode="auto">
              <a:xfrm>
                <a:off x="534" y="2112"/>
                <a:ext cx="2200" cy="384"/>
                <a:chOff x="534" y="2112"/>
                <a:chExt cx="2200" cy="384"/>
              </a:xfrm>
            </p:grpSpPr>
            <p:sp>
              <p:nvSpPr>
                <p:cNvPr id="215110" name="Rectangle 70"/>
                <p:cNvSpPr>
                  <a:spLocks noChangeArrowheads="1"/>
                </p:cNvSpPr>
                <p:nvPr/>
              </p:nvSpPr>
              <p:spPr bwMode="auto">
                <a:xfrm>
                  <a:off x="574" y="2112"/>
                  <a:ext cx="212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&lt;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form&gt;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태그의 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target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속성에 기록된 정보를 알려줌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41" name="Rectangle 101"/>
                <p:cNvSpPr>
                  <a:spLocks noChangeArrowheads="1"/>
                </p:cNvSpPr>
                <p:nvPr/>
              </p:nvSpPr>
              <p:spPr bwMode="auto">
                <a:xfrm>
                  <a:off x="534" y="2112"/>
                  <a:ext cx="220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44" name="Group 104"/>
              <p:cNvGrpSpPr>
                <a:grpSpLocks/>
              </p:cNvGrpSpPr>
              <p:nvPr/>
            </p:nvGrpSpPr>
            <p:grpSpPr bwMode="auto">
              <a:xfrm>
                <a:off x="0" y="2496"/>
                <a:ext cx="534" cy="384"/>
                <a:chOff x="0" y="2496"/>
                <a:chExt cx="534" cy="384"/>
              </a:xfrm>
            </p:grpSpPr>
            <p:sp>
              <p:nvSpPr>
                <p:cNvPr id="215111" name="Rectangle 71"/>
                <p:cNvSpPr>
                  <a:spLocks noChangeArrowheads="1"/>
                </p:cNvSpPr>
                <p:nvPr/>
              </p:nvSpPr>
              <p:spPr bwMode="auto">
                <a:xfrm>
                  <a:off x="40" y="2496"/>
                  <a:ext cx="45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length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43" name="Rectangle 103"/>
                <p:cNvSpPr>
                  <a:spLocks noChangeArrowheads="1"/>
                </p:cNvSpPr>
                <p:nvPr/>
              </p:nvSpPr>
              <p:spPr bwMode="auto">
                <a:xfrm>
                  <a:off x="0" y="2496"/>
                  <a:ext cx="53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46" name="Group 106"/>
              <p:cNvGrpSpPr>
                <a:grpSpLocks/>
              </p:cNvGrpSpPr>
              <p:nvPr/>
            </p:nvGrpSpPr>
            <p:grpSpPr bwMode="auto">
              <a:xfrm>
                <a:off x="534" y="2496"/>
                <a:ext cx="2200" cy="384"/>
                <a:chOff x="534" y="2496"/>
                <a:chExt cx="2200" cy="384"/>
              </a:xfrm>
            </p:grpSpPr>
            <p:sp>
              <p:nvSpPr>
                <p:cNvPr id="215112" name="Rectangle 72"/>
                <p:cNvSpPr>
                  <a:spLocks noChangeArrowheads="1"/>
                </p:cNvSpPr>
                <p:nvPr/>
              </p:nvSpPr>
              <p:spPr bwMode="auto">
                <a:xfrm>
                  <a:off x="574" y="2496"/>
                  <a:ext cx="212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폼 양식의 개수를 알려줌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45" name="Rectangle 105"/>
                <p:cNvSpPr>
                  <a:spLocks noChangeArrowheads="1"/>
                </p:cNvSpPr>
                <p:nvPr/>
              </p:nvSpPr>
              <p:spPr bwMode="auto">
                <a:xfrm>
                  <a:off x="534" y="2496"/>
                  <a:ext cx="220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48" name="Group 108"/>
              <p:cNvGrpSpPr>
                <a:grpSpLocks/>
              </p:cNvGrpSpPr>
              <p:nvPr/>
            </p:nvGrpSpPr>
            <p:grpSpPr bwMode="auto">
              <a:xfrm>
                <a:off x="0" y="2880"/>
                <a:ext cx="534" cy="384"/>
                <a:chOff x="0" y="2880"/>
                <a:chExt cx="534" cy="384"/>
              </a:xfrm>
            </p:grpSpPr>
            <p:sp>
              <p:nvSpPr>
                <p:cNvPr id="215113" name="Rectangle 73"/>
                <p:cNvSpPr>
                  <a:spLocks noChangeArrowheads="1"/>
                </p:cNvSpPr>
                <p:nvPr/>
              </p:nvSpPr>
              <p:spPr bwMode="auto">
                <a:xfrm>
                  <a:off x="40" y="2880"/>
                  <a:ext cx="45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name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47" name="Rectangle 107"/>
                <p:cNvSpPr>
                  <a:spLocks noChangeArrowheads="1"/>
                </p:cNvSpPr>
                <p:nvPr/>
              </p:nvSpPr>
              <p:spPr bwMode="auto">
                <a:xfrm>
                  <a:off x="0" y="2880"/>
                  <a:ext cx="53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5150" name="Group 110"/>
              <p:cNvGrpSpPr>
                <a:grpSpLocks/>
              </p:cNvGrpSpPr>
              <p:nvPr/>
            </p:nvGrpSpPr>
            <p:grpSpPr bwMode="auto">
              <a:xfrm>
                <a:off x="534" y="2880"/>
                <a:ext cx="2200" cy="384"/>
                <a:chOff x="534" y="2880"/>
                <a:chExt cx="2200" cy="384"/>
              </a:xfrm>
            </p:grpSpPr>
            <p:sp>
              <p:nvSpPr>
                <p:cNvPr id="215114" name="Rectangle 74"/>
                <p:cNvSpPr>
                  <a:spLocks noChangeArrowheads="1"/>
                </p:cNvSpPr>
                <p:nvPr/>
              </p:nvSpPr>
              <p:spPr bwMode="auto">
                <a:xfrm>
                  <a:off x="574" y="2880"/>
                  <a:ext cx="212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&lt;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form&gt;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태그의 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name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속성에 기록된 정보를 알려줌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5149" name="Rectangle 109"/>
                <p:cNvSpPr>
                  <a:spLocks noChangeArrowheads="1"/>
                </p:cNvSpPr>
                <p:nvPr/>
              </p:nvSpPr>
              <p:spPr bwMode="auto">
                <a:xfrm>
                  <a:off x="534" y="2880"/>
                  <a:ext cx="220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215152" name="Rectangle 112"/>
            <p:cNvSpPr>
              <a:spLocks noChangeArrowheads="1"/>
            </p:cNvSpPr>
            <p:nvPr/>
          </p:nvSpPr>
          <p:spPr bwMode="auto">
            <a:xfrm>
              <a:off x="-3" y="-3"/>
              <a:ext cx="2740" cy="3270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215155" name="Text Box 115"/>
          <p:cNvSpPr txBox="1">
            <a:spLocks noChangeArrowheads="1"/>
          </p:cNvSpPr>
          <p:nvPr/>
        </p:nvSpPr>
        <p:spPr bwMode="auto">
          <a:xfrm>
            <a:off x="0" y="762000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폼 관련 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form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객체가 제공하는 속성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133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76400"/>
            <a:ext cx="8458200" cy="47244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ko-KR"/>
              <a:t>form </a:t>
            </a:r>
            <a:r>
              <a:rPr lang="ko-KR" altLang="en-US"/>
              <a:t>객체가 제공하는 메소드	</a:t>
            </a:r>
          </a:p>
          <a:p>
            <a:pPr lvl="1">
              <a:lnSpc>
                <a:spcPct val="90000"/>
              </a:lnSpc>
            </a:pPr>
            <a:r>
              <a:rPr lang="en-US" altLang="ko-KR"/>
              <a:t>Blur( )	</a:t>
            </a:r>
            <a:r>
              <a:rPr lang="ko-KR" altLang="en-US"/>
              <a:t>커서를 사라지게 함</a:t>
            </a:r>
          </a:p>
          <a:p>
            <a:pPr lvl="1">
              <a:lnSpc>
                <a:spcPct val="90000"/>
              </a:lnSpc>
            </a:pPr>
            <a:r>
              <a:rPr lang="en-US" altLang="ko-KR"/>
              <a:t>Reset( )	</a:t>
            </a:r>
            <a:r>
              <a:rPr lang="ko-KR" altLang="en-US"/>
              <a:t>폼 양식에 입력된 값을 초기화</a:t>
            </a:r>
          </a:p>
          <a:p>
            <a:pPr lvl="1">
              <a:lnSpc>
                <a:spcPct val="90000"/>
              </a:lnSpc>
            </a:pPr>
            <a:r>
              <a:rPr lang="en-US" altLang="ko-KR"/>
              <a:t>Submit( )	</a:t>
            </a:r>
            <a:r>
              <a:rPr lang="ko-KR" altLang="en-US"/>
              <a:t>폼 양식에 입력된 값을 지정된 서버로 보냄</a:t>
            </a:r>
          </a:p>
          <a:p>
            <a:pPr>
              <a:lnSpc>
                <a:spcPct val="90000"/>
              </a:lnSpc>
            </a:pPr>
            <a:r>
              <a:rPr lang="en-US" altLang="ko-KR"/>
              <a:t>form </a:t>
            </a:r>
            <a:r>
              <a:rPr lang="ko-KR" altLang="en-US"/>
              <a:t>객체에서 사용하는 이벤트 	</a:t>
            </a:r>
          </a:p>
          <a:p>
            <a:pPr lvl="1">
              <a:lnSpc>
                <a:spcPct val="90000"/>
              </a:lnSpc>
            </a:pPr>
            <a:r>
              <a:rPr lang="en-US" altLang="ko-KR"/>
              <a:t>Onreset	</a:t>
            </a:r>
            <a:r>
              <a:rPr lang="ko-KR" altLang="en-US"/>
              <a:t>리셋 버튼을 누르면 이벤트가 발생한다.</a:t>
            </a:r>
          </a:p>
          <a:p>
            <a:pPr lvl="1">
              <a:lnSpc>
                <a:spcPct val="90000"/>
              </a:lnSpc>
            </a:pPr>
            <a:r>
              <a:rPr lang="en-US" altLang="ko-KR"/>
              <a:t>Onsubmit	</a:t>
            </a:r>
            <a:r>
              <a:rPr lang="ko-KR" altLang="en-US"/>
              <a:t>제출 버튼을 누르면 이벤트가 발생한다.</a:t>
            </a:r>
          </a:p>
        </p:txBody>
      </p:sp>
      <p:sp>
        <p:nvSpPr>
          <p:cNvPr id="216069" name="Text Box 5"/>
          <p:cNvSpPr txBox="1">
            <a:spLocks noChangeArrowheads="1"/>
          </p:cNvSpPr>
          <p:nvPr/>
        </p:nvSpPr>
        <p:spPr bwMode="auto">
          <a:xfrm>
            <a:off x="0" y="762000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폼 관련 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form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메소드와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이벤트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134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128" name="Group 40"/>
          <p:cNvGrpSpPr>
            <a:grpSpLocks/>
          </p:cNvGrpSpPr>
          <p:nvPr/>
        </p:nvGrpSpPr>
        <p:grpSpPr bwMode="auto">
          <a:xfrm>
            <a:off x="228600" y="1600200"/>
            <a:ext cx="8305800" cy="4572000"/>
            <a:chOff x="-3" y="-3"/>
            <a:chExt cx="2740" cy="2118"/>
          </a:xfrm>
        </p:grpSpPr>
        <p:grpSp>
          <p:nvGrpSpPr>
            <p:cNvPr id="217126" name="Group 38"/>
            <p:cNvGrpSpPr>
              <a:grpSpLocks/>
            </p:cNvGrpSpPr>
            <p:nvPr/>
          </p:nvGrpSpPr>
          <p:grpSpPr bwMode="auto">
            <a:xfrm>
              <a:off x="0" y="0"/>
              <a:ext cx="2734" cy="2112"/>
              <a:chOff x="0" y="0"/>
              <a:chExt cx="2734" cy="2112"/>
            </a:xfrm>
          </p:grpSpPr>
          <p:grpSp>
            <p:nvGrpSpPr>
              <p:cNvPr id="217105" name="Group 17"/>
              <p:cNvGrpSpPr>
                <a:grpSpLocks/>
              </p:cNvGrpSpPr>
              <p:nvPr/>
            </p:nvGrpSpPr>
            <p:grpSpPr bwMode="auto">
              <a:xfrm>
                <a:off x="0" y="0"/>
                <a:ext cx="609" cy="384"/>
                <a:chOff x="0" y="0"/>
                <a:chExt cx="609" cy="384"/>
              </a:xfrm>
            </p:grpSpPr>
            <p:sp>
              <p:nvSpPr>
                <p:cNvPr id="217104" name="Rectangle 16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609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17103" name="Group 15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609" cy="384"/>
                  <a:chOff x="0" y="0"/>
                  <a:chExt cx="609" cy="384"/>
                </a:xfrm>
              </p:grpSpPr>
              <p:sp>
                <p:nvSpPr>
                  <p:cNvPr id="217092" name="Rectangle 4"/>
                  <p:cNvSpPr>
                    <a:spLocks noChangeArrowheads="1"/>
                  </p:cNvSpPr>
                  <p:nvPr/>
                </p:nvSpPr>
                <p:spPr bwMode="auto">
                  <a:xfrm>
                    <a:off x="40" y="0"/>
                    <a:ext cx="529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/>
                  <a:lstStyle/>
                  <a:p>
                    <a:pPr algn="ctr"/>
                    <a:r>
                      <a:rPr lang="ko-KR" altLang="en-US" sz="20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속성</a:t>
                    </a:r>
                  </a:p>
                  <a:p>
                    <a:pPr algn="just" eaLnBrk="0" latinLnBrk="0" hangingPunct="0"/>
                    <a:endParaRPr lang="ko-KR" altLang="en-US" sz="20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17102" name="Rectangle 14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609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17109" name="Group 21"/>
              <p:cNvGrpSpPr>
                <a:grpSpLocks/>
              </p:cNvGrpSpPr>
              <p:nvPr/>
            </p:nvGrpSpPr>
            <p:grpSpPr bwMode="auto">
              <a:xfrm>
                <a:off x="609" y="0"/>
                <a:ext cx="2125" cy="384"/>
                <a:chOff x="609" y="0"/>
                <a:chExt cx="2125" cy="384"/>
              </a:xfrm>
            </p:grpSpPr>
            <p:sp>
              <p:nvSpPr>
                <p:cNvPr id="217108" name="Rectangle 20"/>
                <p:cNvSpPr>
                  <a:spLocks noChangeArrowheads="1"/>
                </p:cNvSpPr>
                <p:nvPr/>
              </p:nvSpPr>
              <p:spPr bwMode="auto">
                <a:xfrm>
                  <a:off x="609" y="0"/>
                  <a:ext cx="2125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17107" name="Group 19"/>
                <p:cNvGrpSpPr>
                  <a:grpSpLocks/>
                </p:cNvGrpSpPr>
                <p:nvPr/>
              </p:nvGrpSpPr>
              <p:grpSpPr bwMode="auto">
                <a:xfrm>
                  <a:off x="609" y="0"/>
                  <a:ext cx="2125" cy="384"/>
                  <a:chOff x="609" y="0"/>
                  <a:chExt cx="2125" cy="384"/>
                </a:xfrm>
              </p:grpSpPr>
              <p:sp>
                <p:nvSpPr>
                  <p:cNvPr id="217093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649" y="0"/>
                    <a:ext cx="2045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/>
                  <a:lstStyle/>
                  <a:p>
                    <a:pPr algn="ctr"/>
                    <a:r>
                      <a:rPr lang="ko-KR" altLang="en-US" sz="20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설명</a:t>
                    </a:r>
                  </a:p>
                  <a:p>
                    <a:pPr algn="just" eaLnBrk="0" latinLnBrk="0" hangingPunct="0"/>
                    <a:endParaRPr lang="ko-KR" altLang="en-US" sz="20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17106" name="Rectangle 18"/>
                  <p:cNvSpPr>
                    <a:spLocks noChangeArrowheads="1"/>
                  </p:cNvSpPr>
                  <p:nvPr/>
                </p:nvSpPr>
                <p:spPr bwMode="auto">
                  <a:xfrm>
                    <a:off x="609" y="0"/>
                    <a:ext cx="2125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17111" name="Group 23"/>
              <p:cNvGrpSpPr>
                <a:grpSpLocks/>
              </p:cNvGrpSpPr>
              <p:nvPr/>
            </p:nvGrpSpPr>
            <p:grpSpPr bwMode="auto">
              <a:xfrm>
                <a:off x="0" y="384"/>
                <a:ext cx="609" cy="384"/>
                <a:chOff x="0" y="384"/>
                <a:chExt cx="609" cy="384"/>
              </a:xfrm>
            </p:grpSpPr>
            <p:sp>
              <p:nvSpPr>
                <p:cNvPr id="217094" name="Rectangle 6"/>
                <p:cNvSpPr>
                  <a:spLocks noChangeArrowheads="1"/>
                </p:cNvSpPr>
                <p:nvPr/>
              </p:nvSpPr>
              <p:spPr bwMode="auto">
                <a:xfrm>
                  <a:off x="40" y="384"/>
                  <a:ext cx="529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type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7110" name="Rectangle 22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609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7113" name="Group 25"/>
              <p:cNvGrpSpPr>
                <a:grpSpLocks/>
              </p:cNvGrpSpPr>
              <p:nvPr/>
            </p:nvGrpSpPr>
            <p:grpSpPr bwMode="auto">
              <a:xfrm>
                <a:off x="609" y="384"/>
                <a:ext cx="2125" cy="384"/>
                <a:chOff x="609" y="384"/>
                <a:chExt cx="2125" cy="384"/>
              </a:xfrm>
            </p:grpSpPr>
            <p:sp>
              <p:nvSpPr>
                <p:cNvPr id="217095" name="Rectangle 7"/>
                <p:cNvSpPr>
                  <a:spLocks noChangeArrowheads="1"/>
                </p:cNvSpPr>
                <p:nvPr/>
              </p:nvSpPr>
              <p:spPr bwMode="auto">
                <a:xfrm>
                  <a:off x="649" y="384"/>
                  <a:ext cx="20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multiple </a:t>
                  </a:r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정보를 가져옴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7112" name="Rectangle 24"/>
                <p:cNvSpPr>
                  <a:spLocks noChangeArrowheads="1"/>
                </p:cNvSpPr>
                <p:nvPr/>
              </p:nvSpPr>
              <p:spPr bwMode="auto">
                <a:xfrm>
                  <a:off x="609" y="384"/>
                  <a:ext cx="2125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7115" name="Group 27"/>
              <p:cNvGrpSpPr>
                <a:grpSpLocks/>
              </p:cNvGrpSpPr>
              <p:nvPr/>
            </p:nvGrpSpPr>
            <p:grpSpPr bwMode="auto">
              <a:xfrm>
                <a:off x="0" y="768"/>
                <a:ext cx="609" cy="384"/>
                <a:chOff x="0" y="768"/>
                <a:chExt cx="609" cy="384"/>
              </a:xfrm>
            </p:grpSpPr>
            <p:sp>
              <p:nvSpPr>
                <p:cNvPr id="217096" name="Rectangle 8"/>
                <p:cNvSpPr>
                  <a:spLocks noChangeArrowheads="1"/>
                </p:cNvSpPr>
                <p:nvPr/>
              </p:nvSpPr>
              <p:spPr bwMode="auto">
                <a:xfrm>
                  <a:off x="40" y="768"/>
                  <a:ext cx="529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length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7114" name="Rectangle 26"/>
                <p:cNvSpPr>
                  <a:spLocks noChangeArrowheads="1"/>
                </p:cNvSpPr>
                <p:nvPr/>
              </p:nvSpPr>
              <p:spPr bwMode="auto">
                <a:xfrm>
                  <a:off x="0" y="768"/>
                  <a:ext cx="609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7117" name="Group 29"/>
              <p:cNvGrpSpPr>
                <a:grpSpLocks/>
              </p:cNvGrpSpPr>
              <p:nvPr/>
            </p:nvGrpSpPr>
            <p:grpSpPr bwMode="auto">
              <a:xfrm>
                <a:off x="609" y="768"/>
                <a:ext cx="2125" cy="384"/>
                <a:chOff x="609" y="768"/>
                <a:chExt cx="2125" cy="384"/>
              </a:xfrm>
            </p:grpSpPr>
            <p:sp>
              <p:nvSpPr>
                <p:cNvPr id="217097" name="Rectangle 9"/>
                <p:cNvSpPr>
                  <a:spLocks noChangeArrowheads="1"/>
                </p:cNvSpPr>
                <p:nvPr/>
              </p:nvSpPr>
              <p:spPr bwMode="auto">
                <a:xfrm>
                  <a:off x="649" y="768"/>
                  <a:ext cx="204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목록의 개수를 알려줌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7116" name="Rectangle 28"/>
                <p:cNvSpPr>
                  <a:spLocks noChangeArrowheads="1"/>
                </p:cNvSpPr>
                <p:nvPr/>
              </p:nvSpPr>
              <p:spPr bwMode="auto">
                <a:xfrm>
                  <a:off x="609" y="768"/>
                  <a:ext cx="2125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7119" name="Group 31"/>
              <p:cNvGrpSpPr>
                <a:grpSpLocks/>
              </p:cNvGrpSpPr>
              <p:nvPr/>
            </p:nvGrpSpPr>
            <p:grpSpPr bwMode="auto">
              <a:xfrm>
                <a:off x="0" y="1152"/>
                <a:ext cx="609" cy="480"/>
                <a:chOff x="0" y="1152"/>
                <a:chExt cx="609" cy="480"/>
              </a:xfrm>
            </p:grpSpPr>
            <p:sp>
              <p:nvSpPr>
                <p:cNvPr id="217098" name="Rectangle 10"/>
                <p:cNvSpPr>
                  <a:spLocks noChangeArrowheads="1"/>
                </p:cNvSpPr>
                <p:nvPr/>
              </p:nvSpPr>
              <p:spPr bwMode="auto">
                <a:xfrm>
                  <a:off x="40" y="1152"/>
                  <a:ext cx="529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options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7118" name="Rectangle 30"/>
                <p:cNvSpPr>
                  <a:spLocks noChangeArrowheads="1"/>
                </p:cNvSpPr>
                <p:nvPr/>
              </p:nvSpPr>
              <p:spPr bwMode="auto">
                <a:xfrm>
                  <a:off x="0" y="1152"/>
                  <a:ext cx="609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7121" name="Group 33"/>
              <p:cNvGrpSpPr>
                <a:grpSpLocks/>
              </p:cNvGrpSpPr>
              <p:nvPr/>
            </p:nvGrpSpPr>
            <p:grpSpPr bwMode="auto">
              <a:xfrm>
                <a:off x="609" y="1152"/>
                <a:ext cx="2125" cy="480"/>
                <a:chOff x="609" y="1152"/>
                <a:chExt cx="2125" cy="480"/>
              </a:xfrm>
            </p:grpSpPr>
            <p:sp>
              <p:nvSpPr>
                <p:cNvPr id="217099" name="Rectangle 11"/>
                <p:cNvSpPr>
                  <a:spLocks noChangeArrowheads="1"/>
                </p:cNvSpPr>
                <p:nvPr/>
              </p:nvSpPr>
              <p:spPr bwMode="auto">
                <a:xfrm>
                  <a:off x="649" y="1152"/>
                  <a:ext cx="2045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&lt;</a:t>
                  </a:r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select&gt; </a:t>
                  </a:r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태그 안에 포함된 &lt;</a:t>
                  </a:r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option&gt; </a:t>
                  </a:r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태그를 배열로 구성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7120" name="Rectangle 32"/>
                <p:cNvSpPr>
                  <a:spLocks noChangeArrowheads="1"/>
                </p:cNvSpPr>
                <p:nvPr/>
              </p:nvSpPr>
              <p:spPr bwMode="auto">
                <a:xfrm>
                  <a:off x="609" y="1152"/>
                  <a:ext cx="2125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7123" name="Group 35"/>
              <p:cNvGrpSpPr>
                <a:grpSpLocks/>
              </p:cNvGrpSpPr>
              <p:nvPr/>
            </p:nvGrpSpPr>
            <p:grpSpPr bwMode="auto">
              <a:xfrm>
                <a:off x="0" y="1632"/>
                <a:ext cx="609" cy="480"/>
                <a:chOff x="0" y="1632"/>
                <a:chExt cx="609" cy="480"/>
              </a:xfrm>
            </p:grpSpPr>
            <p:sp>
              <p:nvSpPr>
                <p:cNvPr id="217100" name="Rectangle 12"/>
                <p:cNvSpPr>
                  <a:spLocks noChangeArrowheads="1"/>
                </p:cNvSpPr>
                <p:nvPr/>
              </p:nvSpPr>
              <p:spPr bwMode="auto">
                <a:xfrm>
                  <a:off x="40" y="1632"/>
                  <a:ext cx="529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selectIndex</a:t>
                  </a:r>
                </a:p>
                <a:p>
                  <a:pPr algn="just" eaLnBrk="0" latinLnBrk="0" hangingPunct="0"/>
                  <a:endParaRPr lang="en-US" altLang="ko-KR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7122" name="Rectangle 34"/>
                <p:cNvSpPr>
                  <a:spLocks noChangeArrowheads="1"/>
                </p:cNvSpPr>
                <p:nvPr/>
              </p:nvSpPr>
              <p:spPr bwMode="auto">
                <a:xfrm>
                  <a:off x="0" y="1632"/>
                  <a:ext cx="609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7125" name="Group 37"/>
              <p:cNvGrpSpPr>
                <a:grpSpLocks/>
              </p:cNvGrpSpPr>
              <p:nvPr/>
            </p:nvGrpSpPr>
            <p:grpSpPr bwMode="auto">
              <a:xfrm>
                <a:off x="609" y="1632"/>
                <a:ext cx="2125" cy="480"/>
                <a:chOff x="609" y="1632"/>
                <a:chExt cx="2125" cy="480"/>
              </a:xfrm>
            </p:grpSpPr>
            <p:sp>
              <p:nvSpPr>
                <p:cNvPr id="217101" name="Rectangle 13"/>
                <p:cNvSpPr>
                  <a:spLocks noChangeArrowheads="1"/>
                </p:cNvSpPr>
                <p:nvPr/>
              </p:nvSpPr>
              <p:spPr bwMode="auto">
                <a:xfrm>
                  <a:off x="649" y="1632"/>
                  <a:ext cx="2045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20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목록을 배열 번호로 표시하거나 배열 번호를 가져옴</a:t>
                  </a:r>
                </a:p>
                <a:p>
                  <a:pPr algn="just" eaLnBrk="0" latinLnBrk="0" hangingPunct="0"/>
                  <a:endParaRPr lang="ko-KR" altLang="en-US" sz="20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7124" name="Rectangle 36"/>
                <p:cNvSpPr>
                  <a:spLocks noChangeArrowheads="1"/>
                </p:cNvSpPr>
                <p:nvPr/>
              </p:nvSpPr>
              <p:spPr bwMode="auto">
                <a:xfrm>
                  <a:off x="609" y="1632"/>
                  <a:ext cx="2125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217127" name="Rectangle 39"/>
            <p:cNvSpPr>
              <a:spLocks noChangeArrowheads="1"/>
            </p:cNvSpPr>
            <p:nvPr/>
          </p:nvSpPr>
          <p:spPr bwMode="auto">
            <a:xfrm>
              <a:off x="-3" y="-3"/>
              <a:ext cx="2740" cy="2118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217130" name="Text Box 42"/>
          <p:cNvSpPr txBox="1">
            <a:spLocks noChangeArrowheads="1"/>
          </p:cNvSpPr>
          <p:nvPr/>
        </p:nvSpPr>
        <p:spPr bwMode="auto">
          <a:xfrm>
            <a:off x="0" y="762000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폼 관련 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select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속성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135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600200"/>
            <a:ext cx="8110538" cy="4191000"/>
          </a:xfrm>
        </p:spPr>
        <p:txBody>
          <a:bodyPr/>
          <a:lstStyle/>
          <a:p>
            <a:r>
              <a:rPr lang="ko-KR" altLang="en-US"/>
              <a:t>목록의 항목을 선택해 주는 </a:t>
            </a:r>
            <a:r>
              <a:rPr lang="en-US" altLang="ko-KR"/>
              <a:t>options </a:t>
            </a:r>
            <a:r>
              <a:rPr lang="ko-KR" altLang="en-US"/>
              <a:t>속성</a:t>
            </a:r>
          </a:p>
          <a:p>
            <a:pPr lvl="1"/>
            <a:r>
              <a:rPr lang="ko-KR" altLang="en-US"/>
              <a:t>폼 이름.</a:t>
            </a:r>
            <a:r>
              <a:rPr lang="en-US" altLang="ko-KR"/>
              <a:t>select</a:t>
            </a:r>
            <a:r>
              <a:rPr lang="ko-KR" altLang="en-US"/>
              <a:t>이름.</a:t>
            </a:r>
            <a:r>
              <a:rPr lang="en-US" altLang="ko-KR"/>
              <a:t>options[</a:t>
            </a:r>
            <a:r>
              <a:rPr lang="ko-KR" altLang="en-US"/>
              <a:t>배열번호]</a:t>
            </a:r>
          </a:p>
        </p:txBody>
      </p:sp>
      <p:grpSp>
        <p:nvGrpSpPr>
          <p:cNvPr id="218158" name="Group 46"/>
          <p:cNvGrpSpPr>
            <a:grpSpLocks/>
          </p:cNvGrpSpPr>
          <p:nvPr/>
        </p:nvGrpSpPr>
        <p:grpSpPr bwMode="auto">
          <a:xfrm>
            <a:off x="228600" y="2971800"/>
            <a:ext cx="8534400" cy="3505200"/>
            <a:chOff x="-3" y="-3"/>
            <a:chExt cx="2740" cy="2406"/>
          </a:xfrm>
        </p:grpSpPr>
        <p:grpSp>
          <p:nvGrpSpPr>
            <p:cNvPr id="218156" name="Group 44"/>
            <p:cNvGrpSpPr>
              <a:grpSpLocks/>
            </p:cNvGrpSpPr>
            <p:nvPr/>
          </p:nvGrpSpPr>
          <p:grpSpPr bwMode="auto">
            <a:xfrm>
              <a:off x="0" y="0"/>
              <a:ext cx="2734" cy="2400"/>
              <a:chOff x="0" y="0"/>
              <a:chExt cx="2734" cy="2400"/>
            </a:xfrm>
          </p:grpSpPr>
          <p:grpSp>
            <p:nvGrpSpPr>
              <p:cNvPr id="218131" name="Group 19"/>
              <p:cNvGrpSpPr>
                <a:grpSpLocks/>
              </p:cNvGrpSpPr>
              <p:nvPr/>
            </p:nvGrpSpPr>
            <p:grpSpPr bwMode="auto">
              <a:xfrm>
                <a:off x="0" y="0"/>
                <a:ext cx="760" cy="384"/>
                <a:chOff x="0" y="0"/>
                <a:chExt cx="760" cy="384"/>
              </a:xfrm>
            </p:grpSpPr>
            <p:sp>
              <p:nvSpPr>
                <p:cNvPr id="218130" name="Rectangle 18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760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18129" name="Group 17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760" cy="384"/>
                  <a:chOff x="0" y="0"/>
                  <a:chExt cx="760" cy="384"/>
                </a:xfrm>
              </p:grpSpPr>
              <p:sp>
                <p:nvSpPr>
                  <p:cNvPr id="218116" name="Rectangle 4"/>
                  <p:cNvSpPr>
                    <a:spLocks noChangeArrowheads="1"/>
                  </p:cNvSpPr>
                  <p:nvPr/>
                </p:nvSpPr>
                <p:spPr bwMode="auto">
                  <a:xfrm>
                    <a:off x="40" y="0"/>
                    <a:ext cx="680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/>
                  <a:lstStyle/>
                  <a:p>
                    <a:pPr algn="ctr"/>
                    <a:r>
                      <a:rPr lang="ko-KR" altLang="en-US" sz="18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속성</a:t>
                    </a:r>
                  </a:p>
                  <a:p>
                    <a:pPr algn="just" eaLnBrk="0" latinLnBrk="0" hangingPunct="0"/>
                    <a:endParaRPr lang="ko-KR" altLang="en-US" sz="18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18128" name="Rectangle 16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760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18135" name="Group 23"/>
              <p:cNvGrpSpPr>
                <a:grpSpLocks/>
              </p:cNvGrpSpPr>
              <p:nvPr/>
            </p:nvGrpSpPr>
            <p:grpSpPr bwMode="auto">
              <a:xfrm>
                <a:off x="760" y="0"/>
                <a:ext cx="1974" cy="384"/>
                <a:chOff x="760" y="0"/>
                <a:chExt cx="1974" cy="384"/>
              </a:xfrm>
            </p:grpSpPr>
            <p:sp>
              <p:nvSpPr>
                <p:cNvPr id="218134" name="Rectangle 22"/>
                <p:cNvSpPr>
                  <a:spLocks noChangeArrowheads="1"/>
                </p:cNvSpPr>
                <p:nvPr/>
              </p:nvSpPr>
              <p:spPr bwMode="auto">
                <a:xfrm>
                  <a:off x="760" y="0"/>
                  <a:ext cx="1974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18133" name="Group 21"/>
                <p:cNvGrpSpPr>
                  <a:grpSpLocks/>
                </p:cNvGrpSpPr>
                <p:nvPr/>
              </p:nvGrpSpPr>
              <p:grpSpPr bwMode="auto">
                <a:xfrm>
                  <a:off x="760" y="0"/>
                  <a:ext cx="1974" cy="384"/>
                  <a:chOff x="760" y="0"/>
                  <a:chExt cx="1974" cy="384"/>
                </a:xfrm>
              </p:grpSpPr>
              <p:sp>
                <p:nvSpPr>
                  <p:cNvPr id="218117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800" y="0"/>
                    <a:ext cx="1894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/>
                  <a:lstStyle/>
                  <a:p>
                    <a:pPr algn="ctr"/>
                    <a:r>
                      <a:rPr lang="ko-KR" altLang="en-US" sz="18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설명</a:t>
                    </a:r>
                  </a:p>
                  <a:p>
                    <a:pPr algn="just" eaLnBrk="0" latinLnBrk="0" hangingPunct="0"/>
                    <a:endParaRPr lang="ko-KR" altLang="en-US" sz="18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18132" name="Rectangle 20"/>
                  <p:cNvSpPr>
                    <a:spLocks noChangeArrowheads="1"/>
                  </p:cNvSpPr>
                  <p:nvPr/>
                </p:nvSpPr>
                <p:spPr bwMode="auto">
                  <a:xfrm>
                    <a:off x="760" y="0"/>
                    <a:ext cx="1974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18137" name="Group 25"/>
              <p:cNvGrpSpPr>
                <a:grpSpLocks/>
              </p:cNvGrpSpPr>
              <p:nvPr/>
            </p:nvGrpSpPr>
            <p:grpSpPr bwMode="auto">
              <a:xfrm>
                <a:off x="0" y="384"/>
                <a:ext cx="760" cy="480"/>
                <a:chOff x="0" y="384"/>
                <a:chExt cx="760" cy="480"/>
              </a:xfrm>
            </p:grpSpPr>
            <p:sp>
              <p:nvSpPr>
                <p:cNvPr id="218118" name="Rectangle 6"/>
                <p:cNvSpPr>
                  <a:spLocks noChangeArrowheads="1"/>
                </p:cNvSpPr>
                <p:nvPr/>
              </p:nvSpPr>
              <p:spPr bwMode="auto">
                <a:xfrm>
                  <a:off x="40" y="384"/>
                  <a:ext cx="680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defaultSelected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8136" name="Rectangle 24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760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8139" name="Group 27"/>
              <p:cNvGrpSpPr>
                <a:grpSpLocks/>
              </p:cNvGrpSpPr>
              <p:nvPr/>
            </p:nvGrpSpPr>
            <p:grpSpPr bwMode="auto">
              <a:xfrm>
                <a:off x="760" y="384"/>
                <a:ext cx="1974" cy="480"/>
                <a:chOff x="760" y="384"/>
                <a:chExt cx="1974" cy="480"/>
              </a:xfrm>
            </p:grpSpPr>
            <p:sp>
              <p:nvSpPr>
                <p:cNvPr id="218119" name="Rectangle 7"/>
                <p:cNvSpPr>
                  <a:spLocks noChangeArrowheads="1"/>
                </p:cNvSpPr>
                <p:nvPr/>
              </p:nvSpPr>
              <p:spPr bwMode="auto">
                <a:xfrm>
                  <a:off x="800" y="384"/>
                  <a:ext cx="1894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선택한 목록이 &lt;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option&gt;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태그에 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selected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속성을 사용한 목록인지 확인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8138" name="Rectangle 26"/>
                <p:cNvSpPr>
                  <a:spLocks noChangeArrowheads="1"/>
                </p:cNvSpPr>
                <p:nvPr/>
              </p:nvSpPr>
              <p:spPr bwMode="auto">
                <a:xfrm>
                  <a:off x="760" y="384"/>
                  <a:ext cx="1974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8141" name="Group 29"/>
              <p:cNvGrpSpPr>
                <a:grpSpLocks/>
              </p:cNvGrpSpPr>
              <p:nvPr/>
            </p:nvGrpSpPr>
            <p:grpSpPr bwMode="auto">
              <a:xfrm>
                <a:off x="0" y="864"/>
                <a:ext cx="760" cy="384"/>
                <a:chOff x="0" y="864"/>
                <a:chExt cx="760" cy="384"/>
              </a:xfrm>
            </p:grpSpPr>
            <p:sp>
              <p:nvSpPr>
                <p:cNvPr id="218120" name="Rectangle 8"/>
                <p:cNvSpPr>
                  <a:spLocks noChangeArrowheads="1"/>
                </p:cNvSpPr>
                <p:nvPr/>
              </p:nvSpPr>
              <p:spPr bwMode="auto">
                <a:xfrm>
                  <a:off x="40" y="864"/>
                  <a:ext cx="68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index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8140" name="Rectangle 28"/>
                <p:cNvSpPr>
                  <a:spLocks noChangeArrowheads="1"/>
                </p:cNvSpPr>
                <p:nvPr/>
              </p:nvSpPr>
              <p:spPr bwMode="auto">
                <a:xfrm>
                  <a:off x="0" y="864"/>
                  <a:ext cx="76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8143" name="Group 31"/>
              <p:cNvGrpSpPr>
                <a:grpSpLocks/>
              </p:cNvGrpSpPr>
              <p:nvPr/>
            </p:nvGrpSpPr>
            <p:grpSpPr bwMode="auto">
              <a:xfrm>
                <a:off x="760" y="864"/>
                <a:ext cx="1974" cy="384"/>
                <a:chOff x="760" y="864"/>
                <a:chExt cx="1974" cy="384"/>
              </a:xfrm>
            </p:grpSpPr>
            <p:sp>
              <p:nvSpPr>
                <p:cNvPr id="218121" name="Rectangle 9"/>
                <p:cNvSpPr>
                  <a:spLocks noChangeArrowheads="1"/>
                </p:cNvSpPr>
                <p:nvPr/>
              </p:nvSpPr>
              <p:spPr bwMode="auto">
                <a:xfrm>
                  <a:off x="800" y="864"/>
                  <a:ext cx="189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선택한 목록의 배열 번호를 가져옴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8142" name="Rectangle 30"/>
                <p:cNvSpPr>
                  <a:spLocks noChangeArrowheads="1"/>
                </p:cNvSpPr>
                <p:nvPr/>
              </p:nvSpPr>
              <p:spPr bwMode="auto">
                <a:xfrm>
                  <a:off x="760" y="864"/>
                  <a:ext cx="197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8145" name="Group 33"/>
              <p:cNvGrpSpPr>
                <a:grpSpLocks/>
              </p:cNvGrpSpPr>
              <p:nvPr/>
            </p:nvGrpSpPr>
            <p:grpSpPr bwMode="auto">
              <a:xfrm>
                <a:off x="0" y="1248"/>
                <a:ext cx="760" cy="384"/>
                <a:chOff x="0" y="1248"/>
                <a:chExt cx="760" cy="384"/>
              </a:xfrm>
            </p:grpSpPr>
            <p:sp>
              <p:nvSpPr>
                <p:cNvPr id="218122" name="Rectangle 10"/>
                <p:cNvSpPr>
                  <a:spLocks noChangeArrowheads="1"/>
                </p:cNvSpPr>
                <p:nvPr/>
              </p:nvSpPr>
              <p:spPr bwMode="auto">
                <a:xfrm>
                  <a:off x="40" y="1248"/>
                  <a:ext cx="68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selected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8144" name="Rectangle 32"/>
                <p:cNvSpPr>
                  <a:spLocks noChangeArrowheads="1"/>
                </p:cNvSpPr>
                <p:nvPr/>
              </p:nvSpPr>
              <p:spPr bwMode="auto">
                <a:xfrm>
                  <a:off x="0" y="1248"/>
                  <a:ext cx="76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8147" name="Group 35"/>
              <p:cNvGrpSpPr>
                <a:grpSpLocks/>
              </p:cNvGrpSpPr>
              <p:nvPr/>
            </p:nvGrpSpPr>
            <p:grpSpPr bwMode="auto">
              <a:xfrm>
                <a:off x="760" y="1248"/>
                <a:ext cx="1974" cy="384"/>
                <a:chOff x="760" y="1248"/>
                <a:chExt cx="1974" cy="384"/>
              </a:xfrm>
            </p:grpSpPr>
            <p:sp>
              <p:nvSpPr>
                <p:cNvPr id="218123" name="Rectangle 11"/>
                <p:cNvSpPr>
                  <a:spLocks noChangeArrowheads="1"/>
                </p:cNvSpPr>
                <p:nvPr/>
              </p:nvSpPr>
              <p:spPr bwMode="auto">
                <a:xfrm>
                  <a:off x="800" y="1248"/>
                  <a:ext cx="189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선택한 목록이 선택되었는지 확인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8146" name="Rectangle 34"/>
                <p:cNvSpPr>
                  <a:spLocks noChangeArrowheads="1"/>
                </p:cNvSpPr>
                <p:nvPr/>
              </p:nvSpPr>
              <p:spPr bwMode="auto">
                <a:xfrm>
                  <a:off x="760" y="1248"/>
                  <a:ext cx="197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8149" name="Group 37"/>
              <p:cNvGrpSpPr>
                <a:grpSpLocks/>
              </p:cNvGrpSpPr>
              <p:nvPr/>
            </p:nvGrpSpPr>
            <p:grpSpPr bwMode="auto">
              <a:xfrm>
                <a:off x="0" y="1632"/>
                <a:ext cx="760" cy="384"/>
                <a:chOff x="0" y="1632"/>
                <a:chExt cx="760" cy="384"/>
              </a:xfrm>
            </p:grpSpPr>
            <p:sp>
              <p:nvSpPr>
                <p:cNvPr id="218124" name="Rectangle 12"/>
                <p:cNvSpPr>
                  <a:spLocks noChangeArrowheads="1"/>
                </p:cNvSpPr>
                <p:nvPr/>
              </p:nvSpPr>
              <p:spPr bwMode="auto">
                <a:xfrm>
                  <a:off x="40" y="1632"/>
                  <a:ext cx="68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text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8148" name="Rectangle 36"/>
                <p:cNvSpPr>
                  <a:spLocks noChangeArrowheads="1"/>
                </p:cNvSpPr>
                <p:nvPr/>
              </p:nvSpPr>
              <p:spPr bwMode="auto">
                <a:xfrm>
                  <a:off x="0" y="1632"/>
                  <a:ext cx="76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8151" name="Group 39"/>
              <p:cNvGrpSpPr>
                <a:grpSpLocks/>
              </p:cNvGrpSpPr>
              <p:nvPr/>
            </p:nvGrpSpPr>
            <p:grpSpPr bwMode="auto">
              <a:xfrm>
                <a:off x="760" y="1632"/>
                <a:ext cx="1974" cy="384"/>
                <a:chOff x="760" y="1632"/>
                <a:chExt cx="1974" cy="384"/>
              </a:xfrm>
            </p:grpSpPr>
            <p:sp>
              <p:nvSpPr>
                <p:cNvPr id="218125" name="Rectangle 13"/>
                <p:cNvSpPr>
                  <a:spLocks noChangeArrowheads="1"/>
                </p:cNvSpPr>
                <p:nvPr/>
              </p:nvSpPr>
              <p:spPr bwMode="auto">
                <a:xfrm>
                  <a:off x="800" y="1632"/>
                  <a:ext cx="189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선택한 목록에 입력된 내용을 가져옴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8150" name="Rectangle 38"/>
                <p:cNvSpPr>
                  <a:spLocks noChangeArrowheads="1"/>
                </p:cNvSpPr>
                <p:nvPr/>
              </p:nvSpPr>
              <p:spPr bwMode="auto">
                <a:xfrm>
                  <a:off x="760" y="1632"/>
                  <a:ext cx="197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8153" name="Group 41"/>
              <p:cNvGrpSpPr>
                <a:grpSpLocks/>
              </p:cNvGrpSpPr>
              <p:nvPr/>
            </p:nvGrpSpPr>
            <p:grpSpPr bwMode="auto">
              <a:xfrm>
                <a:off x="0" y="2016"/>
                <a:ext cx="760" cy="384"/>
                <a:chOff x="0" y="2016"/>
                <a:chExt cx="760" cy="384"/>
              </a:xfrm>
            </p:grpSpPr>
            <p:sp>
              <p:nvSpPr>
                <p:cNvPr id="218126" name="Rectangle 14"/>
                <p:cNvSpPr>
                  <a:spLocks noChangeArrowheads="1"/>
                </p:cNvSpPr>
                <p:nvPr/>
              </p:nvSpPr>
              <p:spPr bwMode="auto">
                <a:xfrm>
                  <a:off x="40" y="2016"/>
                  <a:ext cx="680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value</a:t>
                  </a:r>
                </a:p>
                <a:p>
                  <a:pPr algn="just" eaLnBrk="0" latinLnBrk="0" hangingPunct="0"/>
                  <a:endParaRPr lang="en-US" altLang="ko-KR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8152" name="Rectangle 40"/>
                <p:cNvSpPr>
                  <a:spLocks noChangeArrowheads="1"/>
                </p:cNvSpPr>
                <p:nvPr/>
              </p:nvSpPr>
              <p:spPr bwMode="auto">
                <a:xfrm>
                  <a:off x="0" y="2016"/>
                  <a:ext cx="76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18155" name="Group 43"/>
              <p:cNvGrpSpPr>
                <a:grpSpLocks/>
              </p:cNvGrpSpPr>
              <p:nvPr/>
            </p:nvGrpSpPr>
            <p:grpSpPr bwMode="auto">
              <a:xfrm>
                <a:off x="760" y="2016"/>
                <a:ext cx="1974" cy="384"/>
                <a:chOff x="760" y="2016"/>
                <a:chExt cx="1974" cy="384"/>
              </a:xfrm>
            </p:grpSpPr>
            <p:sp>
              <p:nvSpPr>
                <p:cNvPr id="218127" name="Rectangle 15"/>
                <p:cNvSpPr>
                  <a:spLocks noChangeArrowheads="1"/>
                </p:cNvSpPr>
                <p:nvPr/>
              </p:nvSpPr>
              <p:spPr bwMode="auto">
                <a:xfrm>
                  <a:off x="800" y="2016"/>
                  <a:ext cx="1894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선택한 목록에 사용된 </a:t>
                  </a:r>
                  <a:r>
                    <a:rPr lang="en-US" altLang="ko-KR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value </a:t>
                  </a:r>
                  <a:r>
                    <a:rPr lang="ko-KR" altLang="en-US" sz="18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속성 값을 가져옴</a:t>
                  </a:r>
                </a:p>
                <a:p>
                  <a:pPr algn="just" eaLnBrk="0" latinLnBrk="0" hangingPunct="0"/>
                  <a:endParaRPr lang="ko-KR" altLang="en-US" sz="18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8154" name="Rectangle 42"/>
                <p:cNvSpPr>
                  <a:spLocks noChangeArrowheads="1"/>
                </p:cNvSpPr>
                <p:nvPr/>
              </p:nvSpPr>
              <p:spPr bwMode="auto">
                <a:xfrm>
                  <a:off x="760" y="2016"/>
                  <a:ext cx="197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218157" name="Rectangle 45"/>
            <p:cNvSpPr>
              <a:spLocks noChangeArrowheads="1"/>
            </p:cNvSpPr>
            <p:nvPr/>
          </p:nvSpPr>
          <p:spPr bwMode="auto">
            <a:xfrm>
              <a:off x="-3" y="-3"/>
              <a:ext cx="2740" cy="2406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218160" name="Text Box 48"/>
          <p:cNvSpPr txBox="1">
            <a:spLocks noChangeArrowheads="1"/>
          </p:cNvSpPr>
          <p:nvPr/>
        </p:nvSpPr>
        <p:spPr bwMode="auto">
          <a:xfrm>
            <a:off x="0" y="762000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폼 관련 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options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속성 정보를 알려주는 속성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136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676400"/>
            <a:ext cx="8534400" cy="4419600"/>
          </a:xfrm>
        </p:spPr>
        <p:txBody>
          <a:bodyPr/>
          <a:lstStyle/>
          <a:p>
            <a:r>
              <a:rPr lang="ko-KR" altLang="en-US"/>
              <a:t>목록상자에 항목 추가하기</a:t>
            </a:r>
          </a:p>
          <a:p>
            <a:pPr lvl="1"/>
            <a:r>
              <a:rPr lang="ko-KR" altLang="en-US"/>
              <a:t>변수=</a:t>
            </a:r>
            <a:r>
              <a:rPr lang="en-US" altLang="ko-KR"/>
              <a:t>new Option(</a:t>
            </a:r>
            <a:r>
              <a:rPr lang="ko-KR" altLang="en-US"/>
              <a:t>내용, </a:t>
            </a:r>
            <a:r>
              <a:rPr lang="en-US" altLang="ko-KR"/>
              <a:t>value </a:t>
            </a:r>
            <a:r>
              <a:rPr lang="ko-KR" altLang="en-US"/>
              <a:t>속성 값, 초기선택 상태, 선택) </a:t>
            </a:r>
          </a:p>
          <a:p>
            <a:r>
              <a:rPr lang="ko-KR" altLang="en-US"/>
              <a:t>목록상자에 항목 삭제하기</a:t>
            </a:r>
          </a:p>
          <a:p>
            <a:pPr lvl="1"/>
            <a:r>
              <a:rPr lang="en-US" altLang="ko-KR"/>
              <a:t>form.newAdd.options[n] =null </a:t>
            </a:r>
            <a:endParaRPr lang="ko-KR" altLang="en-US"/>
          </a:p>
        </p:txBody>
      </p:sp>
      <p:sp>
        <p:nvSpPr>
          <p:cNvPr id="219141" name="Text Box 5"/>
          <p:cNvSpPr txBox="1">
            <a:spLocks noChangeArrowheads="1"/>
          </p:cNvSpPr>
          <p:nvPr/>
        </p:nvSpPr>
        <p:spPr bwMode="auto">
          <a:xfrm>
            <a:off x="0" y="762000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폼 관련 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목록상자에 항목 추가/삭제하기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137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057400" y="1143000"/>
            <a:ext cx="7678738" cy="1219200"/>
          </a:xfrm>
        </p:spPr>
        <p:txBody>
          <a:bodyPr/>
          <a:lstStyle/>
          <a:p>
            <a:r>
              <a:rPr lang="ko-KR" altLang="en-US" dirty="0" smtClean="0"/>
              <a:t>자바스크립트 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>활용하기</a:t>
            </a:r>
          </a:p>
        </p:txBody>
      </p:sp>
      <p:sp>
        <p:nvSpPr>
          <p:cNvPr id="2201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" y="4343400"/>
            <a:ext cx="6324600" cy="1981200"/>
          </a:xfrm>
        </p:spPr>
        <p:txBody>
          <a:bodyPr/>
          <a:lstStyle/>
          <a:p>
            <a:r>
              <a:rPr lang="ko-KR" altLang="en-US" sz="2800"/>
              <a:t>스타일 제어 </a:t>
            </a:r>
          </a:p>
          <a:p>
            <a:r>
              <a:rPr lang="ko-KR" altLang="en-US" sz="2800"/>
              <a:t>자바스크립트 활용하기 </a:t>
            </a:r>
          </a:p>
          <a:p>
            <a:r>
              <a:rPr lang="ko-KR" altLang="en-US" sz="2800"/>
              <a:t>자바스크립트 무작정 베껴쓰기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676400"/>
            <a:ext cx="8610600" cy="4495800"/>
          </a:xfrm>
        </p:spPr>
        <p:txBody>
          <a:bodyPr/>
          <a:lstStyle/>
          <a:p>
            <a:r>
              <a:rPr lang="ko-KR" altLang="en-US"/>
              <a:t>문서에 삽입된 스타일을 제어하는 법</a:t>
            </a:r>
          </a:p>
          <a:p>
            <a:pPr lvl="1"/>
            <a:r>
              <a:rPr lang="en-US" altLang="ko-KR"/>
              <a:t>document.</a:t>
            </a:r>
            <a:r>
              <a:rPr lang="ko-KR" altLang="en-US"/>
              <a:t>객체명.</a:t>
            </a:r>
            <a:r>
              <a:rPr lang="en-US" altLang="ko-KR"/>
              <a:t>style.</a:t>
            </a:r>
            <a:r>
              <a:rPr lang="ko-KR" altLang="en-US"/>
              <a:t>스타일 속성</a:t>
            </a:r>
          </a:p>
          <a:p>
            <a:r>
              <a:rPr lang="ko-KR" altLang="en-US"/>
              <a:t>레이어 보이거나 감추게 하기</a:t>
            </a:r>
          </a:p>
          <a:p>
            <a:pPr lvl="1"/>
            <a:r>
              <a:rPr lang="en-US" altLang="ko-KR"/>
              <a:t>document.all[id</a:t>
            </a:r>
            <a:r>
              <a:rPr lang="ko-KR" altLang="en-US"/>
              <a:t>명].</a:t>
            </a:r>
            <a:r>
              <a:rPr lang="en-US" altLang="ko-KR"/>
              <a:t>style.visibility=visible/hidden</a:t>
            </a:r>
            <a:endParaRPr lang="ko-KR" altLang="en-US"/>
          </a:p>
        </p:txBody>
      </p:sp>
      <p:sp>
        <p:nvSpPr>
          <p:cNvPr id="221189" name="Text Box 5"/>
          <p:cNvSpPr txBox="1">
            <a:spLocks noChangeArrowheads="1"/>
          </p:cNvSpPr>
          <p:nvPr/>
        </p:nvSpPr>
        <p:spPr bwMode="auto">
          <a:xfrm>
            <a:off x="0" y="762000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활용하기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스타일 제어하는 법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139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828800"/>
            <a:ext cx="8110538" cy="4191000"/>
          </a:xfrm>
        </p:spPr>
        <p:txBody>
          <a:bodyPr/>
          <a:lstStyle/>
          <a:p>
            <a:r>
              <a:rPr lang="ko-KR" altLang="en-US"/>
              <a:t>한 행을 주석문 처리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/>
              <a:t>//주석 처리할 행, 문장</a:t>
            </a:r>
          </a:p>
          <a:p>
            <a:r>
              <a:rPr lang="ko-KR" altLang="en-US"/>
              <a:t>두 행 이상에 걸치는 주석문 처리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/>
              <a:t>/* 주석 처리할 영역 */</a:t>
            </a:r>
          </a:p>
          <a:p>
            <a:r>
              <a:rPr lang="en-US" altLang="ko-KR"/>
              <a:t>HTML </a:t>
            </a:r>
            <a:r>
              <a:rPr lang="ko-KR" altLang="en-US"/>
              <a:t>문서의 주석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/>
              <a:t>&lt;!</a:t>
            </a:r>
            <a:r>
              <a:rPr lang="ko-KR" altLang="en-US">
                <a:latin typeface="Times New Roman" panose="02020603050405020304" pitchFamily="18" charset="0"/>
              </a:rPr>
              <a:t>–</a:t>
            </a:r>
            <a:r>
              <a:rPr lang="ko-KR" altLang="en-US"/>
              <a:t> 주석 처리할 영역 </a:t>
            </a:r>
            <a:r>
              <a:rPr lang="en-US" altLang="ko-KR"/>
              <a:t>--&gt;</a:t>
            </a:r>
          </a:p>
        </p:txBody>
      </p:sp>
      <p:sp>
        <p:nvSpPr>
          <p:cNvPr id="151557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주석달기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981200"/>
            <a:ext cx="8610600" cy="4267200"/>
          </a:xfrm>
        </p:spPr>
        <p:txBody>
          <a:bodyPr/>
          <a:lstStyle/>
          <a:p>
            <a:r>
              <a:rPr lang="en-US" altLang="ko-KR"/>
              <a:t>blendTrans </a:t>
            </a:r>
            <a:r>
              <a:rPr lang="ko-KR" altLang="en-US"/>
              <a:t>필터: 선택한 요소가 서서히 오버랩되면서 바뀌는 효과</a:t>
            </a:r>
          </a:p>
          <a:p>
            <a:r>
              <a:rPr lang="en-US" altLang="ko-KR"/>
              <a:t>RevealTrans </a:t>
            </a:r>
            <a:r>
              <a:rPr lang="ko-KR" altLang="en-US"/>
              <a:t>필터: 장면이 바뀔 때 24가지 다양한 시각적 효과를 화면에 보여주는 효과</a:t>
            </a:r>
          </a:p>
          <a:p>
            <a:endParaRPr lang="ko-KR" altLang="en-US"/>
          </a:p>
        </p:txBody>
      </p:sp>
      <p:sp>
        <p:nvSpPr>
          <p:cNvPr id="222215" name="Text Box 7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활용하기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</a:t>
            </a:r>
            <a:r>
              <a:rPr lang="en-US" altLang="ko-KR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blendTrans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필터와 </a:t>
            </a:r>
            <a:r>
              <a:rPr lang="en-US" altLang="ko-KR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RevealTrans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필터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140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676400"/>
            <a:ext cx="8763000" cy="4419600"/>
          </a:xfrm>
        </p:spPr>
        <p:txBody>
          <a:bodyPr/>
          <a:lstStyle/>
          <a:p>
            <a:r>
              <a:rPr lang="ko-KR" altLang="en-US"/>
              <a:t> </a:t>
            </a:r>
            <a:r>
              <a:rPr lang="en-US" altLang="ko-KR"/>
              <a:t>js </a:t>
            </a:r>
            <a:r>
              <a:rPr lang="ko-KR" altLang="en-US"/>
              <a:t>확장자로 저장된 자바스크립트 소스를 문서에 연결하는 법</a:t>
            </a:r>
          </a:p>
          <a:p>
            <a:r>
              <a:rPr lang="ko-KR" altLang="en-US"/>
              <a:t>&lt;</a:t>
            </a:r>
            <a:r>
              <a:rPr lang="en-US" altLang="ko-KR"/>
              <a:t>script language="javascript" src="js </a:t>
            </a:r>
            <a:r>
              <a:rPr lang="ko-KR" altLang="en-US"/>
              <a:t>확장자를 가지는 파일의 전체 경로"&gt;&lt;/</a:t>
            </a:r>
            <a:r>
              <a:rPr lang="en-US" altLang="ko-KR"/>
              <a:t>script&gt;</a:t>
            </a:r>
          </a:p>
        </p:txBody>
      </p:sp>
      <p:sp>
        <p:nvSpPr>
          <p:cNvPr id="223237" name="Text Box 5"/>
          <p:cNvSpPr txBox="1">
            <a:spLocks noChangeArrowheads="1"/>
          </p:cNvSpPr>
          <p:nvPr/>
        </p:nvSpPr>
        <p:spPr bwMode="auto">
          <a:xfrm>
            <a:off x="0" y="762000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활용하기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JS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외부 파일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연결법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141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2133600"/>
            <a:ext cx="8915400" cy="4114800"/>
          </a:xfrm>
        </p:spPr>
        <p:txBody>
          <a:bodyPr/>
          <a:lstStyle/>
          <a:p>
            <a:r>
              <a:rPr lang="ko-KR" altLang="en-US"/>
              <a:t>&lt;</a:t>
            </a:r>
            <a:r>
              <a:rPr lang="en-US" altLang="ko-KR"/>
              <a:t>head&gt; </a:t>
            </a:r>
            <a:r>
              <a:rPr lang="ko-KR" altLang="en-US"/>
              <a:t>태그 사이에 있는 소스는 복사해서 &lt;</a:t>
            </a:r>
            <a:r>
              <a:rPr lang="en-US" altLang="ko-KR"/>
              <a:t>head&gt; </a:t>
            </a:r>
            <a:r>
              <a:rPr lang="ko-KR" altLang="en-US"/>
              <a:t>태그 사이에 붙여넣는다.</a:t>
            </a:r>
          </a:p>
          <a:p>
            <a:r>
              <a:rPr lang="ko-KR" altLang="en-US"/>
              <a:t>&lt;</a:t>
            </a:r>
            <a:r>
              <a:rPr lang="en-US" altLang="ko-KR"/>
              <a:t>body&gt; </a:t>
            </a:r>
            <a:r>
              <a:rPr lang="ko-KR" altLang="en-US"/>
              <a:t>태그 사이에 있는 소스는 복사해서 &lt;</a:t>
            </a:r>
            <a:r>
              <a:rPr lang="en-US" altLang="ko-KR"/>
              <a:t>body&gt; </a:t>
            </a:r>
            <a:r>
              <a:rPr lang="ko-KR" altLang="en-US"/>
              <a:t>태그 사이에 붙여넣는다. </a:t>
            </a:r>
          </a:p>
          <a:p>
            <a:r>
              <a:rPr lang="ko-KR" altLang="en-US"/>
              <a:t>&lt;</a:t>
            </a:r>
            <a:r>
              <a:rPr lang="en-US" altLang="ko-KR"/>
              <a:t>body&gt; </a:t>
            </a:r>
            <a:r>
              <a:rPr lang="ko-KR" altLang="en-US"/>
              <a:t>태그에 함수 호출이 있을 경우 같이 호출해 주어야 한다.</a:t>
            </a:r>
          </a:p>
        </p:txBody>
      </p:sp>
      <p:sp>
        <p:nvSpPr>
          <p:cNvPr id="224261" name="Text Box 5"/>
          <p:cNvSpPr txBox="1">
            <a:spLocks noChangeArrowheads="1"/>
          </p:cNvSpPr>
          <p:nvPr/>
        </p:nvSpPr>
        <p:spPr bwMode="auto">
          <a:xfrm>
            <a:off x="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활용하기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자바스크립트 소스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베껴쓸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때의 주의사항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142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1" name="Rectangle 3"/>
          <p:cNvSpPr>
            <a:spLocks noChangeArrowheads="1"/>
          </p:cNvSpPr>
          <p:nvPr/>
        </p:nvSpPr>
        <p:spPr bwMode="auto">
          <a:xfrm>
            <a:off x="304800" y="1828800"/>
            <a:ext cx="7620000" cy="373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20000"/>
              </a:spcBef>
              <a:buSzPct val="75000"/>
              <a:buFont typeface="Wingdings" panose="05000000000000000000" pitchFamily="2" charset="2"/>
              <a:buChar char="n"/>
            </a:pPr>
            <a:r>
              <a:rPr lang="ko-KR" altLang="en-US" sz="3200" dirty="0"/>
              <a:t>객체&amp;속성&amp;</a:t>
            </a:r>
            <a:r>
              <a:rPr lang="ko-KR" altLang="en-US" sz="3200" dirty="0" err="1"/>
              <a:t>메소드</a:t>
            </a:r>
            <a:r>
              <a:rPr lang="ko-KR" altLang="en-US" sz="3200" dirty="0"/>
              <a:t> 비교</a:t>
            </a:r>
          </a:p>
          <a:p>
            <a:pPr>
              <a:spcBef>
                <a:spcPct val="20000"/>
              </a:spcBef>
              <a:buSzPct val="75000"/>
              <a:buFont typeface="Wingdings" panose="05000000000000000000" pitchFamily="2" charset="2"/>
              <a:buChar char="n"/>
            </a:pPr>
            <a:r>
              <a:rPr lang="ko-KR" altLang="en-US" sz="3200" dirty="0"/>
              <a:t>객체의 계층 구조</a:t>
            </a:r>
          </a:p>
          <a:p>
            <a:pPr>
              <a:spcBef>
                <a:spcPct val="20000"/>
              </a:spcBef>
              <a:buSzPct val="75000"/>
              <a:buFont typeface="Wingdings" panose="05000000000000000000" pitchFamily="2" charset="2"/>
              <a:buChar char="n"/>
            </a:pPr>
            <a:r>
              <a:rPr lang="ko-KR" altLang="en-US" sz="3200" dirty="0"/>
              <a:t>객체 표현법</a:t>
            </a:r>
          </a:p>
          <a:p>
            <a:pPr>
              <a:spcBef>
                <a:spcPct val="20000"/>
              </a:spcBef>
              <a:buSzPct val="75000"/>
              <a:buFont typeface="Wingdings" panose="05000000000000000000" pitchFamily="2" charset="2"/>
              <a:buChar char="n"/>
            </a:pPr>
            <a:r>
              <a:rPr lang="en-US" altLang="ko-KR" sz="3200" dirty="0"/>
              <a:t>Window </a:t>
            </a:r>
            <a:r>
              <a:rPr lang="ko-KR" altLang="en-US" sz="3200" dirty="0"/>
              <a:t>객체</a:t>
            </a:r>
          </a:p>
          <a:p>
            <a:pPr>
              <a:spcBef>
                <a:spcPct val="20000"/>
              </a:spcBef>
              <a:buSzPct val="75000"/>
              <a:buFont typeface="Wingdings" panose="05000000000000000000" pitchFamily="2" charset="2"/>
              <a:buChar char="n"/>
            </a:pPr>
            <a:r>
              <a:rPr lang="en-US" altLang="ko-KR" sz="3200" dirty="0"/>
              <a:t>Document </a:t>
            </a:r>
            <a:r>
              <a:rPr lang="ko-KR" altLang="en-US" sz="3200" dirty="0"/>
              <a:t>객체</a:t>
            </a:r>
          </a:p>
        </p:txBody>
      </p:sp>
      <p:sp>
        <p:nvSpPr>
          <p:cNvPr id="227332" name="Text Box 4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>
                <a:solidFill>
                  <a:schemeClr val="tx1"/>
                </a:solidFill>
                <a:latin typeface="Tahoma" panose="020B0604030504040204" pitchFamily="34" charset="0"/>
              </a:rPr>
              <a:t> 객체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9C561-6BFD-46D3-953D-7AA8BFC72B98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642" name="Group 66"/>
          <p:cNvGrpSpPr>
            <a:grpSpLocks/>
          </p:cNvGrpSpPr>
          <p:nvPr/>
        </p:nvGrpSpPr>
        <p:grpSpPr bwMode="auto">
          <a:xfrm>
            <a:off x="381000" y="1752600"/>
            <a:ext cx="8458200" cy="4267200"/>
            <a:chOff x="670" y="1300"/>
            <a:chExt cx="4871" cy="2369"/>
          </a:xfrm>
        </p:grpSpPr>
        <p:sp>
          <p:nvSpPr>
            <p:cNvPr id="152580" name="Rectangle 4"/>
            <p:cNvSpPr>
              <a:spLocks noChangeArrowheads="1"/>
            </p:cNvSpPr>
            <p:nvPr/>
          </p:nvSpPr>
          <p:spPr bwMode="auto">
            <a:xfrm>
              <a:off x="670" y="1300"/>
              <a:ext cx="530" cy="47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구분</a:t>
              </a:r>
            </a:p>
          </p:txBody>
        </p:sp>
        <p:sp>
          <p:nvSpPr>
            <p:cNvPr id="152581" name="Rectangle 5"/>
            <p:cNvSpPr>
              <a:spLocks noChangeArrowheads="1"/>
            </p:cNvSpPr>
            <p:nvPr/>
          </p:nvSpPr>
          <p:spPr bwMode="auto">
            <a:xfrm>
              <a:off x="1200" y="1300"/>
              <a:ext cx="1392" cy="47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객체</a:t>
              </a:r>
            </a:p>
          </p:txBody>
        </p:sp>
        <p:sp>
          <p:nvSpPr>
            <p:cNvPr id="152582" name="Rectangle 6"/>
            <p:cNvSpPr>
              <a:spLocks noChangeArrowheads="1"/>
            </p:cNvSpPr>
            <p:nvPr/>
          </p:nvSpPr>
          <p:spPr bwMode="auto">
            <a:xfrm>
              <a:off x="2592" y="1300"/>
              <a:ext cx="1344" cy="47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속성</a:t>
              </a:r>
            </a:p>
          </p:txBody>
        </p:sp>
        <p:sp>
          <p:nvSpPr>
            <p:cNvPr id="152583" name="Rectangle 7"/>
            <p:cNvSpPr>
              <a:spLocks noChangeArrowheads="1"/>
            </p:cNvSpPr>
            <p:nvPr/>
          </p:nvSpPr>
          <p:spPr bwMode="auto">
            <a:xfrm>
              <a:off x="3936" y="1300"/>
              <a:ext cx="1605" cy="47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메소드</a:t>
              </a:r>
            </a:p>
          </p:txBody>
        </p:sp>
        <p:sp>
          <p:nvSpPr>
            <p:cNvPr id="152584" name="Rectangle 8"/>
            <p:cNvSpPr>
              <a:spLocks noChangeArrowheads="1"/>
            </p:cNvSpPr>
            <p:nvPr/>
          </p:nvSpPr>
          <p:spPr bwMode="auto">
            <a:xfrm>
              <a:off x="670" y="1776"/>
              <a:ext cx="530" cy="63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원어</a:t>
              </a:r>
            </a:p>
          </p:txBody>
        </p:sp>
        <p:sp>
          <p:nvSpPr>
            <p:cNvPr id="152585" name="Rectangle 9"/>
            <p:cNvSpPr>
              <a:spLocks noChangeArrowheads="1"/>
            </p:cNvSpPr>
            <p:nvPr/>
          </p:nvSpPr>
          <p:spPr bwMode="auto">
            <a:xfrm>
              <a:off x="1200" y="1776"/>
              <a:ext cx="1392" cy="6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rgbClr val="666699">
                          <a:gamma/>
                          <a:shade val="46275"/>
                          <a:invGamma/>
                        </a:srgbClr>
                      </a:gs>
                      <a:gs pos="50000">
                        <a:srgbClr val="666699"/>
                      </a:gs>
                      <a:gs pos="100000">
                        <a:srgbClr val="666699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en-US" altLang="ko-KR" sz="2000">
                  <a:solidFill>
                    <a:schemeClr val="tx1"/>
                  </a:solidFill>
                  <a:latin typeface="굴림" panose="020B0600000101010101" pitchFamily="50" charset="-127"/>
                </a:rPr>
                <a:t>object</a:t>
              </a:r>
            </a:p>
          </p:txBody>
        </p:sp>
        <p:sp>
          <p:nvSpPr>
            <p:cNvPr id="152586" name="Rectangle 10"/>
            <p:cNvSpPr>
              <a:spLocks noChangeArrowheads="1"/>
            </p:cNvSpPr>
            <p:nvPr/>
          </p:nvSpPr>
          <p:spPr bwMode="auto">
            <a:xfrm>
              <a:off x="2592" y="1776"/>
              <a:ext cx="1344" cy="6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rgbClr val="666699">
                          <a:gamma/>
                          <a:shade val="46275"/>
                          <a:invGamma/>
                        </a:srgbClr>
                      </a:gs>
                      <a:gs pos="50000">
                        <a:srgbClr val="666699"/>
                      </a:gs>
                      <a:gs pos="100000">
                        <a:srgbClr val="666699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en-US" altLang="ko-KR" sz="2000">
                  <a:solidFill>
                    <a:schemeClr val="tx1"/>
                  </a:solidFill>
                  <a:latin typeface="굴림" panose="020B0600000101010101" pitchFamily="50" charset="-127"/>
                </a:rPr>
                <a:t>property</a:t>
              </a:r>
            </a:p>
          </p:txBody>
        </p:sp>
        <p:sp>
          <p:nvSpPr>
            <p:cNvPr id="152587" name="Rectangle 11"/>
            <p:cNvSpPr>
              <a:spLocks noChangeArrowheads="1"/>
            </p:cNvSpPr>
            <p:nvPr/>
          </p:nvSpPr>
          <p:spPr bwMode="auto">
            <a:xfrm>
              <a:off x="3936" y="1776"/>
              <a:ext cx="1605" cy="6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rgbClr val="666699">
                          <a:gamma/>
                          <a:shade val="46275"/>
                          <a:invGamma/>
                        </a:srgbClr>
                      </a:gs>
                      <a:gs pos="50000">
                        <a:srgbClr val="666699"/>
                      </a:gs>
                      <a:gs pos="100000">
                        <a:srgbClr val="666699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en-US" altLang="ko-KR" sz="2000">
                  <a:solidFill>
                    <a:schemeClr val="tx1"/>
                  </a:solidFill>
                  <a:latin typeface="굴림" panose="020B0600000101010101" pitchFamily="50" charset="-127"/>
                </a:rPr>
                <a:t>method</a:t>
              </a:r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나 </a:t>
              </a:r>
              <a:r>
                <a:rPr lang="en-US" altLang="ko-KR" sz="2000">
                  <a:solidFill>
                    <a:schemeClr val="tx1"/>
                  </a:solidFill>
                  <a:latin typeface="굴림" panose="020B0600000101010101" pitchFamily="50" charset="-127"/>
                </a:rPr>
                <a:t>function</a:t>
              </a:r>
            </a:p>
          </p:txBody>
        </p:sp>
        <p:sp>
          <p:nvSpPr>
            <p:cNvPr id="152588" name="Rectangle 12"/>
            <p:cNvSpPr>
              <a:spLocks noChangeArrowheads="1"/>
            </p:cNvSpPr>
            <p:nvPr/>
          </p:nvSpPr>
          <p:spPr bwMode="auto">
            <a:xfrm>
              <a:off x="670" y="2407"/>
              <a:ext cx="530" cy="63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특징</a:t>
              </a:r>
            </a:p>
            <a:p>
              <a:pPr algn="just" eaLnBrk="0" latinLnBrk="0" hangingPunct="0"/>
              <a:endParaRPr lang="ko-KR" altLang="en-US" sz="2000">
                <a:solidFill>
                  <a:schemeClr val="tx1"/>
                </a:solidFill>
                <a:latin typeface="굴림" panose="020B0600000101010101" pitchFamily="50" charset="-127"/>
              </a:endParaRPr>
            </a:p>
          </p:txBody>
        </p:sp>
        <p:sp>
          <p:nvSpPr>
            <p:cNvPr id="152589" name="Rectangle 13"/>
            <p:cNvSpPr>
              <a:spLocks noChangeArrowheads="1"/>
            </p:cNvSpPr>
            <p:nvPr/>
          </p:nvSpPr>
          <p:spPr bwMode="auto">
            <a:xfrm>
              <a:off x="1200" y="2407"/>
              <a:ext cx="1392" cy="6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rgbClr val="666699">
                          <a:gamma/>
                          <a:shade val="46275"/>
                          <a:invGamma/>
                        </a:srgbClr>
                      </a:gs>
                      <a:gs pos="50000">
                        <a:srgbClr val="666699"/>
                      </a:gs>
                      <a:gs pos="100000">
                        <a:srgbClr val="666699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프로그램의 대상이 되는 모든 것</a:t>
              </a:r>
            </a:p>
          </p:txBody>
        </p:sp>
        <p:sp>
          <p:nvSpPr>
            <p:cNvPr id="152590" name="Rectangle 14"/>
            <p:cNvSpPr>
              <a:spLocks noChangeArrowheads="1"/>
            </p:cNvSpPr>
            <p:nvPr/>
          </p:nvSpPr>
          <p:spPr bwMode="auto">
            <a:xfrm>
              <a:off x="2592" y="2407"/>
              <a:ext cx="1344" cy="6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rgbClr val="666699">
                          <a:gamma/>
                          <a:shade val="46275"/>
                          <a:invGamma/>
                        </a:srgbClr>
                      </a:gs>
                      <a:gs pos="50000">
                        <a:srgbClr val="666699"/>
                      </a:gs>
                      <a:gs pos="100000">
                        <a:srgbClr val="666699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객체의 속성, 성격, 특징</a:t>
              </a:r>
            </a:p>
          </p:txBody>
        </p:sp>
        <p:sp>
          <p:nvSpPr>
            <p:cNvPr id="152591" name="Rectangle 15"/>
            <p:cNvSpPr>
              <a:spLocks noChangeArrowheads="1"/>
            </p:cNvSpPr>
            <p:nvPr/>
          </p:nvSpPr>
          <p:spPr bwMode="auto">
            <a:xfrm>
              <a:off x="3936" y="2407"/>
              <a:ext cx="1605" cy="6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rgbClr val="666699">
                          <a:gamma/>
                          <a:shade val="46275"/>
                          <a:invGamma/>
                        </a:srgbClr>
                      </a:gs>
                      <a:gs pos="50000">
                        <a:srgbClr val="666699"/>
                      </a:gs>
                      <a:gs pos="100000">
                        <a:srgbClr val="666699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객체의 기능, 성능, 역할</a:t>
              </a:r>
            </a:p>
          </p:txBody>
        </p:sp>
        <p:sp>
          <p:nvSpPr>
            <p:cNvPr id="152592" name="Rectangle 16"/>
            <p:cNvSpPr>
              <a:spLocks noChangeArrowheads="1"/>
            </p:cNvSpPr>
            <p:nvPr/>
          </p:nvSpPr>
          <p:spPr bwMode="auto">
            <a:xfrm>
              <a:off x="670" y="3038"/>
              <a:ext cx="530" cy="63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예</a:t>
              </a:r>
            </a:p>
            <a:p>
              <a:pPr algn="just" eaLnBrk="0" latinLnBrk="0" hangingPunct="0"/>
              <a:endParaRPr lang="ko-KR" altLang="en-US" sz="2000">
                <a:solidFill>
                  <a:schemeClr val="tx1"/>
                </a:solidFill>
                <a:latin typeface="굴림" panose="020B0600000101010101" pitchFamily="50" charset="-127"/>
              </a:endParaRPr>
            </a:p>
          </p:txBody>
        </p:sp>
        <p:sp>
          <p:nvSpPr>
            <p:cNvPr id="152593" name="Rectangle 17"/>
            <p:cNvSpPr>
              <a:spLocks noChangeArrowheads="1"/>
            </p:cNvSpPr>
            <p:nvPr/>
          </p:nvSpPr>
          <p:spPr bwMode="auto">
            <a:xfrm>
              <a:off x="1200" y="3038"/>
              <a:ext cx="1392" cy="6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rgbClr val="666699">
                          <a:gamma/>
                          <a:shade val="46275"/>
                          <a:invGamma/>
                        </a:srgbClr>
                      </a:gs>
                      <a:gs pos="50000">
                        <a:srgbClr val="666699"/>
                      </a:gs>
                      <a:gs pos="100000">
                        <a:srgbClr val="666699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창, 문서</a:t>
              </a:r>
            </a:p>
          </p:txBody>
        </p:sp>
        <p:sp>
          <p:nvSpPr>
            <p:cNvPr id="152594" name="Rectangle 18"/>
            <p:cNvSpPr>
              <a:spLocks noChangeArrowheads="1"/>
            </p:cNvSpPr>
            <p:nvPr/>
          </p:nvSpPr>
          <p:spPr bwMode="auto">
            <a:xfrm>
              <a:off x="2592" y="3038"/>
              <a:ext cx="1344" cy="6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rgbClr val="666699">
                          <a:gamma/>
                          <a:shade val="46275"/>
                          <a:invGamma/>
                        </a:srgbClr>
                      </a:gs>
                      <a:gs pos="50000">
                        <a:srgbClr val="666699"/>
                      </a:gs>
                      <a:gs pos="100000">
                        <a:srgbClr val="666699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색깔, 크기, 모양</a:t>
              </a:r>
            </a:p>
          </p:txBody>
        </p:sp>
        <p:sp>
          <p:nvSpPr>
            <p:cNvPr id="152595" name="Rectangle 19"/>
            <p:cNvSpPr>
              <a:spLocks noChangeArrowheads="1"/>
            </p:cNvSpPr>
            <p:nvPr/>
          </p:nvSpPr>
          <p:spPr bwMode="auto">
            <a:xfrm>
              <a:off x="3936" y="3038"/>
              <a:ext cx="1605" cy="6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0">
                    <a:gsLst>
                      <a:gs pos="0">
                        <a:srgbClr val="666699">
                          <a:gamma/>
                          <a:shade val="46275"/>
                          <a:invGamma/>
                        </a:srgbClr>
                      </a:gs>
                      <a:gs pos="50000">
                        <a:srgbClr val="666699"/>
                      </a:gs>
                      <a:gs pos="100000">
                        <a:srgbClr val="666699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 anchorCtr="1"/>
            <a:lstStyle/>
            <a:p>
              <a:pPr algn="just"/>
              <a:r>
                <a:rPr lang="ko-KR" altLang="en-US" sz="2000">
                  <a:solidFill>
                    <a:schemeClr val="tx1"/>
                  </a:solidFill>
                  <a:latin typeface="굴림" panose="020B0600000101010101" pitchFamily="50" charset="-127"/>
                </a:rPr>
                <a:t>저장, 닫기</a:t>
              </a:r>
            </a:p>
          </p:txBody>
        </p:sp>
      </p:grpSp>
      <p:sp>
        <p:nvSpPr>
          <p:cNvPr id="152640" name="Text Box 64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객체, 속성,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메소드의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비교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7" name="Rectangle 5"/>
          <p:cNvSpPr>
            <a:spLocks noChangeArrowheads="1"/>
          </p:cNvSpPr>
          <p:nvPr/>
        </p:nvSpPr>
        <p:spPr bwMode="auto">
          <a:xfrm>
            <a:off x="228600" y="1828800"/>
            <a:ext cx="1752600" cy="685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Times New Roman" panose="02020603050405020304" pitchFamily="18" charset="0"/>
              </a:rPr>
              <a:t>Window</a:t>
            </a:r>
            <a:endParaRPr lang="ko-KR" altLang="en-US" sz="320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84998" name="Rectangle 6"/>
          <p:cNvSpPr>
            <a:spLocks noChangeArrowheads="1"/>
          </p:cNvSpPr>
          <p:nvPr/>
        </p:nvSpPr>
        <p:spPr bwMode="auto">
          <a:xfrm>
            <a:off x="2362200" y="1828800"/>
            <a:ext cx="1752600" cy="3352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sz="3200">
                <a:solidFill>
                  <a:schemeClr val="tx1"/>
                </a:solidFill>
                <a:latin typeface="Times New Roman" panose="02020603050405020304" pitchFamily="18" charset="0"/>
              </a:rPr>
              <a:t>parent</a:t>
            </a:r>
          </a:p>
          <a:p>
            <a:r>
              <a:rPr lang="en-US" altLang="ko-KR" sz="3200">
                <a:solidFill>
                  <a:schemeClr val="tx1"/>
                </a:solidFill>
                <a:latin typeface="Times New Roman" panose="02020603050405020304" pitchFamily="18" charset="0"/>
              </a:rPr>
              <a:t>Frames</a:t>
            </a:r>
          </a:p>
          <a:p>
            <a:r>
              <a:rPr lang="en-US" altLang="ko-KR" sz="3200">
                <a:solidFill>
                  <a:schemeClr val="tx1"/>
                </a:solidFill>
                <a:latin typeface="Times New Roman" panose="02020603050405020304" pitchFamily="18" charset="0"/>
              </a:rPr>
              <a:t>self, top</a:t>
            </a:r>
          </a:p>
          <a:p>
            <a:r>
              <a:rPr lang="en-US" altLang="ko-KR" sz="3200">
                <a:solidFill>
                  <a:schemeClr val="tx1"/>
                </a:solidFill>
                <a:latin typeface="Times New Roman" panose="02020603050405020304" pitchFamily="18" charset="0"/>
              </a:rPr>
              <a:t>location</a:t>
            </a:r>
          </a:p>
          <a:p>
            <a:r>
              <a:rPr lang="en-US" altLang="ko-KR" sz="3200">
                <a:solidFill>
                  <a:schemeClr val="tx1"/>
                </a:solidFill>
                <a:latin typeface="Times New Roman" panose="02020603050405020304" pitchFamily="18" charset="0"/>
              </a:rPr>
              <a:t>history</a:t>
            </a:r>
          </a:p>
          <a:p>
            <a:r>
              <a:rPr lang="en-US" altLang="ko-KR" sz="3200">
                <a:solidFill>
                  <a:schemeClr val="tx1"/>
                </a:solidFill>
                <a:latin typeface="Times New Roman" panose="02020603050405020304" pitchFamily="18" charset="0"/>
              </a:rPr>
              <a:t>document</a:t>
            </a:r>
            <a:endParaRPr lang="ko-KR" altLang="en-US" sz="32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84999" name="Rectangle 7"/>
          <p:cNvSpPr>
            <a:spLocks noChangeArrowheads="1"/>
          </p:cNvSpPr>
          <p:nvPr/>
        </p:nvSpPr>
        <p:spPr bwMode="auto">
          <a:xfrm>
            <a:off x="4495800" y="4419600"/>
            <a:ext cx="1752600" cy="1676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sz="3200">
                <a:solidFill>
                  <a:schemeClr val="tx1"/>
                </a:solidFill>
                <a:latin typeface="Times New Roman" panose="02020603050405020304" pitchFamily="18" charset="0"/>
              </a:rPr>
              <a:t>forms </a:t>
            </a:r>
          </a:p>
          <a:p>
            <a:r>
              <a:rPr lang="en-US" altLang="ko-KR" sz="3200">
                <a:solidFill>
                  <a:schemeClr val="tx1"/>
                </a:solidFill>
                <a:latin typeface="Times New Roman" panose="02020603050405020304" pitchFamily="18" charset="0"/>
              </a:rPr>
              <a:t>links</a:t>
            </a:r>
          </a:p>
          <a:p>
            <a:r>
              <a:rPr lang="en-US" altLang="ko-KR" sz="3200">
                <a:solidFill>
                  <a:schemeClr val="tx1"/>
                </a:solidFill>
                <a:latin typeface="Times New Roman" panose="02020603050405020304" pitchFamily="18" charset="0"/>
              </a:rPr>
              <a:t>anchors</a:t>
            </a:r>
          </a:p>
        </p:txBody>
      </p:sp>
      <p:sp>
        <p:nvSpPr>
          <p:cNvPr id="85000" name="Rectangle 8"/>
          <p:cNvSpPr>
            <a:spLocks noChangeArrowheads="1"/>
          </p:cNvSpPr>
          <p:nvPr/>
        </p:nvSpPr>
        <p:spPr bwMode="auto">
          <a:xfrm>
            <a:off x="6705600" y="2514600"/>
            <a:ext cx="1752600" cy="411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sz="2400">
                <a:solidFill>
                  <a:schemeClr val="tx1"/>
                </a:solidFill>
                <a:latin typeface="Times New Roman" panose="02020603050405020304" pitchFamily="18" charset="0"/>
              </a:rPr>
              <a:t>Elements:</a:t>
            </a:r>
          </a:p>
          <a:p>
            <a:r>
              <a:rPr lang="en-US" altLang="ko-KR" sz="2400">
                <a:solidFill>
                  <a:schemeClr val="tx1"/>
                </a:solidFill>
                <a:latin typeface="Times New Roman" panose="02020603050405020304" pitchFamily="18" charset="0"/>
              </a:rPr>
              <a:t>Text</a:t>
            </a:r>
          </a:p>
          <a:p>
            <a:r>
              <a:rPr lang="en-US" altLang="ko-KR" sz="2400">
                <a:solidFill>
                  <a:schemeClr val="tx1"/>
                </a:solidFill>
                <a:latin typeface="Times New Roman" panose="02020603050405020304" pitchFamily="18" charset="0"/>
              </a:rPr>
              <a:t>fields</a:t>
            </a:r>
          </a:p>
          <a:p>
            <a:r>
              <a:rPr lang="en-US" altLang="ko-KR" sz="2400">
                <a:solidFill>
                  <a:schemeClr val="tx1"/>
                </a:solidFill>
                <a:latin typeface="Times New Roman" panose="02020603050405020304" pitchFamily="18" charset="0"/>
              </a:rPr>
              <a:t>textarea</a:t>
            </a:r>
          </a:p>
          <a:p>
            <a:r>
              <a:rPr lang="en-US" altLang="ko-KR" sz="2400">
                <a:solidFill>
                  <a:schemeClr val="tx1"/>
                </a:solidFill>
                <a:latin typeface="Times New Roman" panose="02020603050405020304" pitchFamily="18" charset="0"/>
              </a:rPr>
              <a:t>Checkbox</a:t>
            </a:r>
          </a:p>
          <a:p>
            <a:r>
              <a:rPr lang="en-US" altLang="ko-KR" sz="2400">
                <a:solidFill>
                  <a:schemeClr val="tx1"/>
                </a:solidFill>
                <a:latin typeface="Times New Roman" panose="02020603050405020304" pitchFamily="18" charset="0"/>
              </a:rPr>
              <a:t>Password</a:t>
            </a:r>
          </a:p>
          <a:p>
            <a:r>
              <a:rPr lang="en-US" altLang="ko-KR" sz="2400">
                <a:solidFill>
                  <a:schemeClr val="tx1"/>
                </a:solidFill>
                <a:latin typeface="Times New Roman" panose="02020603050405020304" pitchFamily="18" charset="0"/>
              </a:rPr>
              <a:t>Radio</a:t>
            </a:r>
          </a:p>
          <a:p>
            <a:r>
              <a:rPr lang="en-US" altLang="ko-KR" sz="2400">
                <a:solidFill>
                  <a:schemeClr val="tx1"/>
                </a:solidFill>
                <a:latin typeface="Times New Roman" panose="02020603050405020304" pitchFamily="18" charset="0"/>
              </a:rPr>
              <a:t>Select</a:t>
            </a:r>
          </a:p>
          <a:p>
            <a:r>
              <a:rPr lang="en-US" altLang="ko-KR" sz="2400">
                <a:solidFill>
                  <a:schemeClr val="tx1"/>
                </a:solidFill>
                <a:latin typeface="Times New Roman" panose="02020603050405020304" pitchFamily="18" charset="0"/>
              </a:rPr>
              <a:t>Button</a:t>
            </a:r>
          </a:p>
          <a:p>
            <a:r>
              <a:rPr lang="en-US" altLang="ko-KR" sz="2400">
                <a:solidFill>
                  <a:schemeClr val="tx1"/>
                </a:solidFill>
                <a:latin typeface="Times New Roman" panose="02020603050405020304" pitchFamily="18" charset="0"/>
              </a:rPr>
              <a:t>Submit</a:t>
            </a:r>
          </a:p>
          <a:p>
            <a:r>
              <a:rPr lang="en-US" altLang="ko-KR" sz="2400">
                <a:solidFill>
                  <a:schemeClr val="tx1"/>
                </a:solidFill>
                <a:latin typeface="Times New Roman" panose="02020603050405020304" pitchFamily="18" charset="0"/>
              </a:rPr>
              <a:t>reset</a:t>
            </a:r>
          </a:p>
        </p:txBody>
      </p:sp>
      <p:sp>
        <p:nvSpPr>
          <p:cNvPr id="85002" name="AutoShape 10"/>
          <p:cNvSpPr>
            <a:spLocks noChangeArrowheads="1"/>
          </p:cNvSpPr>
          <p:nvPr/>
        </p:nvSpPr>
        <p:spPr bwMode="auto">
          <a:xfrm>
            <a:off x="2057400" y="2057400"/>
            <a:ext cx="228600" cy="457200"/>
          </a:xfrm>
          <a:prstGeom prst="chevron">
            <a:avLst>
              <a:gd name="adj" fmla="val 250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5003" name="AutoShape 11"/>
          <p:cNvSpPr>
            <a:spLocks noChangeArrowheads="1"/>
          </p:cNvSpPr>
          <p:nvPr/>
        </p:nvSpPr>
        <p:spPr bwMode="auto">
          <a:xfrm>
            <a:off x="4191000" y="4572000"/>
            <a:ext cx="228600" cy="457200"/>
          </a:xfrm>
          <a:prstGeom prst="chevron">
            <a:avLst>
              <a:gd name="adj" fmla="val 250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5004" name="AutoShape 12"/>
          <p:cNvSpPr>
            <a:spLocks noChangeArrowheads="1"/>
          </p:cNvSpPr>
          <p:nvPr/>
        </p:nvSpPr>
        <p:spPr bwMode="auto">
          <a:xfrm>
            <a:off x="6324600" y="4572000"/>
            <a:ext cx="228600" cy="457200"/>
          </a:xfrm>
          <a:prstGeom prst="chevron">
            <a:avLst>
              <a:gd name="adj" fmla="val 250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5006" name="Text Box 14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객체의 계층 구조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752600"/>
            <a:ext cx="8110538" cy="4191000"/>
          </a:xfrm>
        </p:spPr>
        <p:txBody>
          <a:bodyPr/>
          <a:lstStyle/>
          <a:p>
            <a:r>
              <a:rPr lang="ko-KR" altLang="en-US" dirty="0" err="1"/>
              <a:t>객체명</a:t>
            </a:r>
            <a:r>
              <a:rPr lang="ko-KR" altLang="en-US" dirty="0"/>
              <a:t>.속성=</a:t>
            </a:r>
            <a:r>
              <a:rPr lang="ko-KR" altLang="en-US" dirty="0">
                <a:latin typeface="Times New Roman" panose="02020603050405020304" pitchFamily="18" charset="0"/>
              </a:rPr>
              <a:t>”</a:t>
            </a:r>
            <a:r>
              <a:rPr lang="ko-KR" altLang="en-US" dirty="0"/>
              <a:t>값</a:t>
            </a:r>
            <a:r>
              <a:rPr lang="ko-KR" altLang="en-US" dirty="0">
                <a:latin typeface="Times New Roman" panose="02020603050405020304" pitchFamily="18" charset="0"/>
              </a:rPr>
              <a:t>”</a:t>
            </a:r>
            <a:endParaRPr lang="ko-KR" altLang="en-US" dirty="0"/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dirty="0" err="1"/>
              <a:t>window.status</a:t>
            </a:r>
            <a:r>
              <a:rPr lang="en-US" altLang="ko-KR" dirty="0"/>
              <a:t>=</a:t>
            </a:r>
            <a:r>
              <a:rPr lang="en-US" altLang="ko-KR" dirty="0">
                <a:latin typeface="Times New Roman" panose="02020603050405020304" pitchFamily="18" charset="0"/>
              </a:rPr>
              <a:t>”</a:t>
            </a:r>
            <a:r>
              <a:rPr lang="en-US" altLang="ko-KR" dirty="0"/>
              <a:t>GO!</a:t>
            </a:r>
            <a:r>
              <a:rPr lang="en-US" altLang="ko-KR" dirty="0">
                <a:latin typeface="Times New Roman" panose="02020603050405020304" pitchFamily="18" charset="0"/>
              </a:rPr>
              <a:t>”</a:t>
            </a:r>
            <a:endParaRPr lang="en-US" altLang="ko-KR" dirty="0"/>
          </a:p>
          <a:p>
            <a:r>
              <a:rPr lang="ko-KR" altLang="en-US" dirty="0" err="1"/>
              <a:t>객체명</a:t>
            </a:r>
            <a:r>
              <a:rPr lang="ko-KR" altLang="en-US" dirty="0"/>
              <a:t>.</a:t>
            </a:r>
            <a:r>
              <a:rPr lang="ko-KR" altLang="en-US" dirty="0" err="1"/>
              <a:t>메소드</a:t>
            </a:r>
            <a:endParaRPr lang="ko-KR" altLang="en-US" dirty="0"/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dirty="0" err="1"/>
              <a:t>window.close</a:t>
            </a:r>
            <a:r>
              <a:rPr lang="en-US" altLang="ko-KR" dirty="0"/>
              <a:t>( )</a:t>
            </a:r>
          </a:p>
          <a:p>
            <a:r>
              <a:rPr lang="ko-KR" altLang="en-US" dirty="0"/>
              <a:t>상위객체이름.하위객체이름.속성=</a:t>
            </a:r>
            <a:r>
              <a:rPr lang="ko-KR" altLang="en-US" dirty="0">
                <a:latin typeface="Times New Roman" panose="02020603050405020304" pitchFamily="18" charset="0"/>
              </a:rPr>
              <a:t>”</a:t>
            </a:r>
            <a:r>
              <a:rPr lang="ko-KR" altLang="en-US" dirty="0"/>
              <a:t>값</a:t>
            </a:r>
            <a:r>
              <a:rPr lang="ko-KR" altLang="en-US" dirty="0">
                <a:latin typeface="Times New Roman" panose="02020603050405020304" pitchFamily="18" charset="0"/>
              </a:rPr>
              <a:t>”</a:t>
            </a:r>
            <a:endParaRPr lang="ko-KR" altLang="en-US" dirty="0"/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dirty="0"/>
              <a:t>window.document.frm1.id.value</a:t>
            </a:r>
            <a:r>
              <a:rPr lang="en-US" altLang="ko-KR" dirty="0" smtClean="0"/>
              <a:t>=</a:t>
            </a:r>
            <a:r>
              <a:rPr lang="en-US" altLang="ko-KR" dirty="0" smtClean="0">
                <a:latin typeface="Times New Roman" panose="02020603050405020304" pitchFamily="18" charset="0"/>
              </a:rPr>
              <a:t>”</a:t>
            </a:r>
            <a:r>
              <a:rPr lang="ko-KR" altLang="en-US" dirty="0" smtClean="0"/>
              <a:t>홍길동</a:t>
            </a:r>
            <a:r>
              <a:rPr lang="ko-KR" altLang="en-US" dirty="0" smtClean="0">
                <a:latin typeface="Times New Roman" panose="02020603050405020304" pitchFamily="18" charset="0"/>
              </a:rPr>
              <a:t>”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15360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>
                <a:solidFill>
                  <a:schemeClr val="tx1"/>
                </a:solidFill>
                <a:latin typeface="Tahoma" panose="020B0604030504040204" pitchFamily="34" charset="0"/>
              </a:rPr>
              <a:t> 객체 표현법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828800"/>
            <a:ext cx="8610600" cy="4419600"/>
          </a:xfrm>
        </p:spPr>
        <p:txBody>
          <a:bodyPr/>
          <a:lstStyle/>
          <a:p>
            <a:r>
              <a:rPr lang="ko-KR" altLang="en-US"/>
              <a:t>윈도의 생성 및 제거 메소드 </a:t>
            </a:r>
          </a:p>
          <a:p>
            <a:r>
              <a:rPr lang="en-US" altLang="ko-KR"/>
              <a:t>open()</a:t>
            </a:r>
          </a:p>
          <a:p>
            <a:pPr lvl="1"/>
            <a:r>
              <a:rPr lang="en-US" altLang="ko-KR"/>
              <a:t>open(</a:t>
            </a:r>
            <a:r>
              <a:rPr lang="en-US" altLang="ko-KR">
                <a:latin typeface="Times New Roman" panose="02020603050405020304" pitchFamily="18" charset="0"/>
              </a:rPr>
              <a:t>“</a:t>
            </a:r>
            <a:r>
              <a:rPr lang="ko-KR" altLang="en-US"/>
              <a:t>문서명</a:t>
            </a:r>
            <a:r>
              <a:rPr lang="ko-KR" altLang="en-US">
                <a:latin typeface="Times New Roman" panose="02020603050405020304" pitchFamily="18" charset="0"/>
              </a:rPr>
              <a:t>”</a:t>
            </a:r>
            <a:r>
              <a:rPr lang="ko-KR" altLang="en-US"/>
              <a:t>, </a:t>
            </a:r>
            <a:r>
              <a:rPr lang="ko-KR" altLang="en-US">
                <a:latin typeface="Times New Roman" panose="02020603050405020304" pitchFamily="18" charset="0"/>
              </a:rPr>
              <a:t>“</a:t>
            </a:r>
            <a:r>
              <a:rPr lang="ko-KR" altLang="en-US"/>
              <a:t>창이름</a:t>
            </a:r>
            <a:r>
              <a:rPr lang="ko-KR" altLang="en-US">
                <a:latin typeface="Times New Roman" panose="02020603050405020304" pitchFamily="18" charset="0"/>
              </a:rPr>
              <a:t>”</a:t>
            </a:r>
            <a:r>
              <a:rPr lang="ko-KR" altLang="en-US"/>
              <a:t>, </a:t>
            </a:r>
            <a:r>
              <a:rPr lang="ko-KR" altLang="en-US">
                <a:latin typeface="Times New Roman" panose="02020603050405020304" pitchFamily="18" charset="0"/>
              </a:rPr>
              <a:t>“</a:t>
            </a:r>
            <a:r>
              <a:rPr lang="ko-KR" altLang="en-US"/>
              <a:t>옵션</a:t>
            </a:r>
            <a:r>
              <a:rPr lang="ko-KR" altLang="en-US">
                <a:latin typeface="Times New Roman" panose="02020603050405020304" pitchFamily="18" charset="0"/>
              </a:rPr>
              <a:t>”</a:t>
            </a:r>
            <a:r>
              <a:rPr lang="ko-KR" altLang="en-US"/>
              <a:t>)</a:t>
            </a:r>
          </a:p>
          <a:p>
            <a:pPr lvl="1"/>
            <a:r>
              <a:rPr lang="ko-KR" altLang="en-US"/>
              <a:t>생성될 윈도의 겉모양</a:t>
            </a:r>
            <a:br>
              <a:rPr lang="ko-KR" altLang="en-US"/>
            </a:br>
            <a:r>
              <a:rPr lang="en-US" altLang="ko-KR"/>
              <a:t>toolbar,location, status, menubar, scrollbars, resizable, copyhistory, width, height</a:t>
            </a:r>
          </a:p>
          <a:p>
            <a:r>
              <a:rPr lang="en-US" altLang="ko-KR"/>
              <a:t>close()</a:t>
            </a:r>
            <a:endParaRPr lang="ko-KR" altLang="en-US"/>
          </a:p>
        </p:txBody>
      </p:sp>
      <p:sp>
        <p:nvSpPr>
          <p:cNvPr id="8704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19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752600"/>
            <a:ext cx="8534400" cy="44196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ko-KR" altLang="en-US">
                <a:solidFill>
                  <a:schemeClr val="tx1"/>
                </a:solidFill>
              </a:rPr>
              <a:t>최초의 스크립트 : 1987년 애플사의</a:t>
            </a:r>
            <a:r>
              <a:rPr lang="en-US" altLang="ko-KR">
                <a:solidFill>
                  <a:schemeClr val="tx1"/>
                </a:solidFill>
              </a:rPr>
              <a:t>HyperCard</a:t>
            </a:r>
            <a:endParaRPr lang="ko-KR" altLang="en-US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ko-KR" altLang="en-US">
                <a:solidFill>
                  <a:schemeClr val="tx1"/>
                </a:solidFill>
              </a:rPr>
              <a:t>발전계기 : 1990년대초에 </a:t>
            </a:r>
            <a:r>
              <a:rPr lang="en-US" altLang="ko-KR">
                <a:solidFill>
                  <a:schemeClr val="tx1"/>
                </a:solidFill>
              </a:rPr>
              <a:t>MS</a:t>
            </a:r>
            <a:r>
              <a:rPr lang="ko-KR" altLang="en-US">
                <a:solidFill>
                  <a:schemeClr val="tx1"/>
                </a:solidFill>
              </a:rPr>
              <a:t>사에서 </a:t>
            </a:r>
            <a:r>
              <a:rPr lang="en-US" altLang="ko-KR">
                <a:solidFill>
                  <a:schemeClr val="tx1"/>
                </a:solidFill>
              </a:rPr>
              <a:t>VB</a:t>
            </a:r>
            <a:r>
              <a:rPr lang="ko-KR" altLang="en-US">
                <a:solidFill>
                  <a:schemeClr val="tx1"/>
                </a:solidFill>
              </a:rPr>
              <a:t>에서 사용할 수 있는 </a:t>
            </a:r>
            <a:r>
              <a:rPr lang="en-US" altLang="ko-KR">
                <a:solidFill>
                  <a:schemeClr val="tx1"/>
                </a:solidFill>
              </a:rPr>
              <a:t>VBA(VBApplication)</a:t>
            </a:r>
            <a:r>
              <a:rPr lang="ko-KR" altLang="en-US">
                <a:solidFill>
                  <a:schemeClr val="tx1"/>
                </a:solidFill>
              </a:rPr>
              <a:t>  개발</a:t>
            </a:r>
          </a:p>
          <a:p>
            <a:pPr>
              <a:lnSpc>
                <a:spcPct val="90000"/>
              </a:lnSpc>
            </a:pPr>
            <a:r>
              <a:rPr lang="en-US" altLang="ko-KR">
                <a:solidFill>
                  <a:schemeClr val="tx1"/>
                </a:solidFill>
              </a:rPr>
              <a:t>SunMicrosystems</a:t>
            </a:r>
            <a:r>
              <a:rPr lang="ko-KR" altLang="en-US">
                <a:solidFill>
                  <a:schemeClr val="tx1"/>
                </a:solidFill>
              </a:rPr>
              <a:t>사가 인터넷 프로그래밍 언어로 </a:t>
            </a:r>
            <a:r>
              <a:rPr lang="en-US" altLang="ko-KR">
                <a:solidFill>
                  <a:schemeClr val="tx1"/>
                </a:solidFill>
              </a:rPr>
              <a:t>Java</a:t>
            </a:r>
            <a:r>
              <a:rPr lang="ko-KR" altLang="en-US">
                <a:solidFill>
                  <a:schemeClr val="tx1"/>
                </a:solidFill>
              </a:rPr>
              <a:t>를 개발</a:t>
            </a:r>
          </a:p>
          <a:p>
            <a:pPr>
              <a:lnSpc>
                <a:spcPct val="90000"/>
              </a:lnSpc>
            </a:pPr>
            <a:r>
              <a:rPr lang="ko-KR" altLang="en-US">
                <a:solidFill>
                  <a:schemeClr val="tx1"/>
                </a:solidFill>
              </a:rPr>
              <a:t>넷스케이프사는 선사와 전략적 제휴를 통하여, </a:t>
            </a:r>
            <a:r>
              <a:rPr lang="en-US" altLang="ko-KR">
                <a:solidFill>
                  <a:schemeClr val="tx1"/>
                </a:solidFill>
              </a:rPr>
              <a:t>HTML </a:t>
            </a:r>
            <a:r>
              <a:rPr lang="ko-KR" altLang="en-US">
                <a:solidFill>
                  <a:schemeClr val="tx1"/>
                </a:solidFill>
              </a:rPr>
              <a:t>기능을 수용하면서 프로그래밍 개념을 대폭 수용한 </a:t>
            </a:r>
            <a:r>
              <a:rPr lang="en-US" altLang="ko-KR">
                <a:solidFill>
                  <a:schemeClr val="tx1"/>
                </a:solidFill>
              </a:rPr>
              <a:t>JavaScript </a:t>
            </a:r>
            <a:r>
              <a:rPr lang="ko-KR" altLang="en-US">
                <a:solidFill>
                  <a:schemeClr val="tx1"/>
                </a:solidFill>
              </a:rPr>
              <a:t>개발</a:t>
            </a:r>
          </a:p>
        </p:txBody>
      </p:sp>
      <p:sp>
        <p:nvSpPr>
          <p:cNvPr id="69637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>
                <a:solidFill>
                  <a:schemeClr val="tx1"/>
                </a:solidFill>
                <a:latin typeface="Tahoma" panose="020B0604030504040204" pitchFamily="34" charset="0"/>
              </a:rPr>
              <a:t> 스크립트의 등장과 역할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828800"/>
            <a:ext cx="8458200" cy="4495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ko-KR" altLang="en-US"/>
              <a:t>웹 문서의 색상 설정과 관련된 속성</a:t>
            </a:r>
            <a:r>
              <a:rPr lang="en-US" altLang="ko-KR"/>
              <a:t> 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/>
              <a:t>fgColor bgColor,alinkColor,linkColor ,vlinkColor , </a:t>
            </a:r>
          </a:p>
          <a:p>
            <a:pPr>
              <a:lnSpc>
                <a:spcPct val="90000"/>
              </a:lnSpc>
            </a:pPr>
            <a:r>
              <a:rPr lang="ko-KR" altLang="en-US"/>
              <a:t>웹 문서와 관련된 정보를 다루는 속성</a:t>
            </a:r>
            <a:r>
              <a:rPr lang="en-US" altLang="ko-KR"/>
              <a:t> </a:t>
            </a:r>
            <a:endParaRPr lang="ko-KR" altLang="en-US"/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/>
              <a:t>lastModified,location,referrer,title</a:t>
            </a:r>
          </a:p>
          <a:p>
            <a:pPr>
              <a:lnSpc>
                <a:spcPct val="90000"/>
              </a:lnSpc>
            </a:pPr>
            <a:r>
              <a:rPr lang="ko-KR" altLang="en-US"/>
              <a:t>웹 문서에 포함된 내용과 관련된 속성</a:t>
            </a:r>
            <a:r>
              <a:rPr lang="en-US" altLang="ko-KR"/>
              <a:t> </a:t>
            </a:r>
            <a:endParaRPr lang="ko-KR" altLang="en-US"/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/>
              <a:t>anchors,cookie,forms,links</a:t>
            </a:r>
          </a:p>
          <a:p>
            <a:pPr>
              <a:lnSpc>
                <a:spcPct val="90000"/>
              </a:lnSpc>
            </a:pPr>
            <a:r>
              <a:rPr lang="en-US" altLang="ko-KR"/>
              <a:t>document </a:t>
            </a:r>
            <a:r>
              <a:rPr lang="ko-KR" altLang="en-US"/>
              <a:t>객체의 메소드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/>
              <a:t>open(),close(),clear(),write(),writeln()</a:t>
            </a:r>
            <a:endParaRPr lang="ko-KR" altLang="en-US"/>
          </a:p>
          <a:p>
            <a:pPr lvl="1">
              <a:lnSpc>
                <a:spcPct val="90000"/>
              </a:lnSpc>
            </a:pPr>
            <a:endParaRPr lang="ko-KR" altLang="en-US"/>
          </a:p>
        </p:txBody>
      </p:sp>
      <p:sp>
        <p:nvSpPr>
          <p:cNvPr id="103429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document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20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1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304800" y="2209800"/>
            <a:ext cx="6705600" cy="2286000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ko-KR" altLang="en-US" dirty="0"/>
              <a:t>이벤트 &amp; </a:t>
            </a:r>
            <a:r>
              <a:rPr lang="ko-KR" altLang="en-US" dirty="0" err="1"/>
              <a:t>이벤트핸들러</a:t>
            </a:r>
            <a:endParaRPr lang="ko-KR" altLang="en-US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ko-KR" altLang="en-US" dirty="0" err="1"/>
              <a:t>이벤트핸들러의</a:t>
            </a:r>
            <a:r>
              <a:rPr lang="ko-KR" altLang="en-US" dirty="0"/>
              <a:t> 종류</a:t>
            </a:r>
          </a:p>
        </p:txBody>
      </p:sp>
      <p:sp>
        <p:nvSpPr>
          <p:cNvPr id="165892" name="Text Box 4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이벤트와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이벤트핸들러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9C561-6BFD-46D3-953D-7AA8BFC72B98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76400"/>
            <a:ext cx="8610600" cy="4572000"/>
          </a:xfrm>
        </p:spPr>
        <p:txBody>
          <a:bodyPr/>
          <a:lstStyle/>
          <a:p>
            <a:r>
              <a:rPr lang="ko-KR" altLang="en-US"/>
              <a:t>사용자가 마우스를 움직이거나 키를 누르는 등의 동작을 </a:t>
            </a:r>
            <a:r>
              <a:rPr lang="en-US" altLang="ko-KR"/>
              <a:t>event</a:t>
            </a:r>
            <a:r>
              <a:rPr lang="ko-KR" altLang="en-US"/>
              <a:t>라 한다. </a:t>
            </a:r>
          </a:p>
          <a:p>
            <a:r>
              <a:rPr lang="ko-KR" altLang="en-US"/>
              <a:t>이 이벤트 앞에 </a:t>
            </a:r>
            <a:r>
              <a:rPr lang="en-US" altLang="ko-KR"/>
              <a:t>on</a:t>
            </a:r>
            <a:r>
              <a:rPr lang="ko-KR" altLang="en-US"/>
              <a:t>을 붙이면 </a:t>
            </a:r>
            <a:r>
              <a:rPr lang="en-US" altLang="ko-KR"/>
              <a:t>event handler</a:t>
            </a:r>
            <a:r>
              <a:rPr lang="ko-KR" altLang="en-US"/>
              <a:t>가 된다.</a:t>
            </a:r>
          </a:p>
          <a:p>
            <a:r>
              <a:rPr lang="ko-KR" altLang="en-US"/>
              <a:t>사용자의 행위 자체는 이벤트</a:t>
            </a:r>
          </a:p>
          <a:p>
            <a:r>
              <a:rPr lang="ko-KR" altLang="en-US"/>
              <a:t>사용자의 행위를 전달하는 시점은 이벤트핸들러</a:t>
            </a:r>
          </a:p>
        </p:txBody>
      </p:sp>
      <p:sp>
        <p:nvSpPr>
          <p:cNvPr id="154629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이벤트와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이벤트핸들러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22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752600"/>
            <a:ext cx="9144000" cy="4114800"/>
          </a:xfrm>
        </p:spPr>
        <p:txBody>
          <a:bodyPr/>
          <a:lstStyle/>
          <a:p>
            <a:r>
              <a:rPr lang="en-US" altLang="ko-KR"/>
              <a:t>onLoad( ) : </a:t>
            </a:r>
            <a:r>
              <a:rPr lang="ko-KR" altLang="en-US"/>
              <a:t>웹 브라우적 홈페이지를 불러올 때</a:t>
            </a:r>
          </a:p>
          <a:p>
            <a:r>
              <a:rPr lang="en-US" altLang="ko-KR"/>
              <a:t>onUnload( ) : </a:t>
            </a:r>
            <a:r>
              <a:rPr lang="ko-KR" altLang="en-US"/>
              <a:t>현재 홈페이지에서 빠져 나가려할 때</a:t>
            </a:r>
          </a:p>
          <a:p>
            <a:r>
              <a:rPr lang="en-US" altLang="ko-KR"/>
              <a:t>onClick( ) : </a:t>
            </a:r>
            <a:r>
              <a:rPr lang="ko-KR" altLang="en-US"/>
              <a:t>마우스를 클릭할 때</a:t>
            </a:r>
          </a:p>
        </p:txBody>
      </p:sp>
      <p:sp>
        <p:nvSpPr>
          <p:cNvPr id="121861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이벤트핸들러의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종류(1)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23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828800"/>
            <a:ext cx="8458200" cy="4114800"/>
          </a:xfrm>
        </p:spPr>
        <p:txBody>
          <a:bodyPr/>
          <a:lstStyle/>
          <a:p>
            <a:r>
              <a:rPr lang="en-US" altLang="ko-KR"/>
              <a:t>onFocus( ) : </a:t>
            </a:r>
            <a:r>
              <a:rPr lang="ko-KR" altLang="en-US"/>
              <a:t>양식이나 홈페이지에 커서나 포커스가 위치했을 때</a:t>
            </a:r>
            <a:r>
              <a:rPr lang="en-US" altLang="ko-KR"/>
              <a:t> </a:t>
            </a:r>
          </a:p>
          <a:p>
            <a:r>
              <a:rPr lang="en-US" altLang="ko-KR"/>
              <a:t>onBlur( ) : </a:t>
            </a:r>
            <a:r>
              <a:rPr lang="ko-KR" altLang="en-US"/>
              <a:t>양식이나 홈페이지에서 커서나 포커스가 다른 곳으로 이동할 때</a:t>
            </a:r>
          </a:p>
          <a:p>
            <a:r>
              <a:rPr lang="en-US" altLang="ko-KR"/>
              <a:t>onMouseover( ) : </a:t>
            </a:r>
            <a:r>
              <a:rPr lang="ko-KR" altLang="en-US"/>
              <a:t>마우스가 위로 왔을 때</a:t>
            </a:r>
          </a:p>
          <a:p>
            <a:r>
              <a:rPr lang="en-US" altLang="ko-KR"/>
              <a:t>onMouseout( ) : </a:t>
            </a:r>
            <a:r>
              <a:rPr lang="ko-KR" altLang="en-US"/>
              <a:t>마우스가 영역을 벗어났을 때</a:t>
            </a:r>
          </a:p>
        </p:txBody>
      </p:sp>
      <p:sp>
        <p:nvSpPr>
          <p:cNvPr id="68613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이벤트핸들러의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종류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24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981200" y="1143000"/>
            <a:ext cx="6781800" cy="1143000"/>
          </a:xfrm>
        </p:spPr>
        <p:txBody>
          <a:bodyPr/>
          <a:lstStyle/>
          <a:p>
            <a:r>
              <a:rPr lang="ko-KR" altLang="en-US" dirty="0" smtClean="0"/>
              <a:t>변수</a:t>
            </a:r>
            <a:r>
              <a:rPr lang="ko-KR" altLang="en-US" dirty="0"/>
              <a:t>, 연산자, </a:t>
            </a:r>
            <a:br>
              <a:rPr lang="ko-KR" altLang="en-US" dirty="0"/>
            </a:br>
            <a:r>
              <a:rPr lang="ko-KR" altLang="en-US" dirty="0"/>
              <a:t>사용자 정의 함수</a:t>
            </a:r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4343400"/>
            <a:ext cx="4437063" cy="2209800"/>
          </a:xfrm>
        </p:spPr>
        <p:txBody>
          <a:bodyPr/>
          <a:lstStyle/>
          <a:p>
            <a:r>
              <a:rPr lang="ko-KR" altLang="en-US" sz="2800"/>
              <a:t>변수</a:t>
            </a:r>
          </a:p>
          <a:p>
            <a:r>
              <a:rPr lang="ko-KR" altLang="en-US" sz="2800"/>
              <a:t>배열과 객체</a:t>
            </a:r>
          </a:p>
          <a:p>
            <a:r>
              <a:rPr lang="ko-KR" altLang="en-US" sz="2800"/>
              <a:t>연산자</a:t>
            </a:r>
          </a:p>
          <a:p>
            <a:r>
              <a:rPr lang="ko-KR" altLang="en-US" sz="2800"/>
              <a:t>함수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600200"/>
            <a:ext cx="9144000" cy="4648200"/>
          </a:xfrm>
        </p:spPr>
        <p:txBody>
          <a:bodyPr/>
          <a:lstStyle/>
          <a:p>
            <a:r>
              <a:rPr lang="ko-KR" altLang="en-US"/>
              <a:t>변수 선언문 : </a:t>
            </a:r>
            <a:r>
              <a:rPr lang="en-US" altLang="ko-KR"/>
              <a:t>var i = 10</a:t>
            </a:r>
          </a:p>
          <a:p>
            <a:r>
              <a:rPr lang="ko-KR" altLang="en-US"/>
              <a:t>대입문 : </a:t>
            </a:r>
            <a:r>
              <a:rPr lang="en-US" altLang="ko-KR"/>
              <a:t>i = 10</a:t>
            </a:r>
            <a:r>
              <a:rPr lang="ko-KR" altLang="en-US"/>
              <a:t>이나 </a:t>
            </a:r>
            <a:r>
              <a:rPr lang="en-US" altLang="ko-KR"/>
              <a:t>i = </a:t>
            </a:r>
            <a:r>
              <a:rPr lang="en-US" altLang="ko-KR">
                <a:latin typeface="Times New Roman" panose="02020603050405020304" pitchFamily="18" charset="0"/>
              </a:rPr>
              <a:t>“</a:t>
            </a:r>
            <a:r>
              <a:rPr lang="en-US" altLang="ko-KR"/>
              <a:t>masan</a:t>
            </a:r>
            <a:r>
              <a:rPr lang="en-US" altLang="ko-KR">
                <a:latin typeface="Times New Roman" panose="02020603050405020304" pitchFamily="18" charset="0"/>
              </a:rPr>
              <a:t>”</a:t>
            </a:r>
            <a:endParaRPr lang="en-US" altLang="ko-KR"/>
          </a:p>
          <a:p>
            <a:r>
              <a:rPr lang="ko-KR" altLang="en-US"/>
              <a:t>조건문 </a:t>
            </a:r>
            <a:br>
              <a:rPr lang="ko-KR" altLang="en-US"/>
            </a:br>
            <a:r>
              <a:rPr lang="en-US" altLang="ko-KR"/>
              <a:t>if(i &lt; 10) document.write(</a:t>
            </a:r>
            <a:r>
              <a:rPr lang="en-US" altLang="ko-KR">
                <a:latin typeface="Times New Roman" panose="02020603050405020304" pitchFamily="18" charset="0"/>
              </a:rPr>
              <a:t>“</a:t>
            </a:r>
            <a:r>
              <a:rPr lang="ko-KR" altLang="en-US"/>
              <a:t>조건만족</a:t>
            </a:r>
            <a:r>
              <a:rPr lang="ko-KR" altLang="en-US">
                <a:latin typeface="Times New Roman" panose="02020603050405020304" pitchFamily="18" charset="0"/>
              </a:rPr>
              <a:t>”</a:t>
            </a:r>
            <a:r>
              <a:rPr lang="ko-KR" altLang="en-US"/>
              <a:t>)</a:t>
            </a:r>
          </a:p>
          <a:p>
            <a:r>
              <a:rPr lang="ko-KR" altLang="en-US"/>
              <a:t>순환문  </a:t>
            </a:r>
            <a:br>
              <a:rPr lang="ko-KR" altLang="en-US"/>
            </a:br>
            <a:r>
              <a:rPr lang="en-US" altLang="ko-KR"/>
              <a:t>for(var i = 0; i &lt; 10; i</a:t>
            </a:r>
            <a:r>
              <a:rPr lang="en-US" altLang="ko-KR" smtClean="0"/>
              <a:t>++){</a:t>
            </a:r>
            <a:br>
              <a:rPr lang="en-US" altLang="ko-KR" smtClean="0"/>
            </a:br>
            <a:r>
              <a:rPr lang="en-US" altLang="ko-KR" smtClean="0"/>
              <a:t>  document.write(i)</a:t>
            </a:r>
            <a:br>
              <a:rPr lang="en-US" altLang="ko-KR" smtClean="0"/>
            </a:br>
            <a:r>
              <a:rPr lang="en-US" altLang="ko-KR" smtClean="0"/>
              <a:t>}</a:t>
            </a:r>
            <a:endParaRPr lang="en-US" altLang="ko-KR"/>
          </a:p>
        </p:txBody>
      </p:sp>
      <p:sp>
        <p:nvSpPr>
          <p:cNvPr id="78853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배열, 연산자, 사용자 정의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기본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실행문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26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752600"/>
            <a:ext cx="8458200" cy="4343400"/>
          </a:xfrm>
        </p:spPr>
        <p:txBody>
          <a:bodyPr/>
          <a:lstStyle/>
          <a:p>
            <a:r>
              <a:rPr lang="ko-KR" altLang="en-US"/>
              <a:t>변수의 데이타 형(</a:t>
            </a:r>
            <a:r>
              <a:rPr lang="en-US" altLang="ko-KR"/>
              <a:t>type)</a:t>
            </a:r>
          </a:p>
          <a:p>
            <a:pPr lvl="1"/>
            <a:r>
              <a:rPr lang="en-US" altLang="ko-KR"/>
              <a:t>Numbers(</a:t>
            </a:r>
            <a:r>
              <a:rPr lang="ko-KR" altLang="en-US"/>
              <a:t>숫자형), </a:t>
            </a:r>
            <a:r>
              <a:rPr lang="en-US" altLang="ko-KR"/>
              <a:t>String(</a:t>
            </a:r>
            <a:r>
              <a:rPr lang="ko-KR" altLang="en-US"/>
              <a:t>문자열형)</a:t>
            </a:r>
          </a:p>
          <a:p>
            <a:pPr lvl="1"/>
            <a:r>
              <a:rPr lang="en-US" altLang="ko-KR"/>
              <a:t>Boolean(</a:t>
            </a:r>
            <a:r>
              <a:rPr lang="ko-KR" altLang="en-US"/>
              <a:t>논리형), </a:t>
            </a:r>
            <a:r>
              <a:rPr lang="en-US" altLang="ko-KR"/>
              <a:t>Null(</a:t>
            </a:r>
            <a:r>
              <a:rPr lang="ko-KR" altLang="en-US"/>
              <a:t>널)</a:t>
            </a:r>
          </a:p>
          <a:p>
            <a:r>
              <a:rPr lang="ko-KR" altLang="en-US"/>
              <a:t>변수의 명명시 주의사항</a:t>
            </a:r>
          </a:p>
          <a:p>
            <a:pPr lvl="1"/>
            <a:r>
              <a:rPr lang="ko-KR" altLang="en-US"/>
              <a:t>예약어, 함수명, 객체명, 속성명, 사용 중인 변수 등은 사용할 수 없다.</a:t>
            </a:r>
          </a:p>
          <a:p>
            <a:pPr lvl="1"/>
            <a:r>
              <a:rPr lang="ko-KR" altLang="en-US"/>
              <a:t>변수는 영자나 밑줄로만 시작한다. </a:t>
            </a:r>
          </a:p>
          <a:p>
            <a:pPr lvl="1"/>
            <a:r>
              <a:rPr lang="ko-KR" altLang="en-US"/>
              <a:t>대소문자를 구별하되, 의미있는 이름을 붙인다.</a:t>
            </a:r>
          </a:p>
        </p:txBody>
      </p:sp>
      <p:sp>
        <p:nvSpPr>
          <p:cNvPr id="79877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배열, 연산자, 사용자 정의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변수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27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1" y="145724"/>
            <a:ext cx="9083718" cy="6470604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28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033039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4" y="454940"/>
            <a:ext cx="9065850" cy="5782371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29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50213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6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04800" y="1752600"/>
            <a:ext cx="8534400" cy="4419600"/>
          </a:xfrm>
        </p:spPr>
        <p:txBody>
          <a:bodyPr/>
          <a:lstStyle/>
          <a:p>
            <a:r>
              <a:rPr lang="ko-KR" altLang="en-US" sz="2800" dirty="0">
                <a:solidFill>
                  <a:schemeClr val="tx1"/>
                </a:solidFill>
              </a:rPr>
              <a:t>서버가 아닌 클라이언트에서 인터프리터</a:t>
            </a:r>
          </a:p>
          <a:p>
            <a:r>
              <a:rPr lang="ko-KR" altLang="en-US" sz="2800" dirty="0" err="1">
                <a:solidFill>
                  <a:schemeClr val="tx1"/>
                </a:solidFill>
              </a:rPr>
              <a:t>다이나믹</a:t>
            </a:r>
            <a:r>
              <a:rPr lang="ko-KR" altLang="en-US" sz="2800" dirty="0">
                <a:solidFill>
                  <a:schemeClr val="tx1"/>
                </a:solidFill>
              </a:rPr>
              <a:t> 바인딩이 된다.</a:t>
            </a:r>
          </a:p>
          <a:p>
            <a:r>
              <a:rPr lang="ko-KR" altLang="en-US" sz="2800" dirty="0">
                <a:solidFill>
                  <a:schemeClr val="tx1"/>
                </a:solidFill>
              </a:rPr>
              <a:t>객체 지향형 언어다. </a:t>
            </a:r>
          </a:p>
          <a:p>
            <a:pPr lvl="1"/>
            <a:r>
              <a:rPr lang="ko-KR" altLang="en-US" sz="2400" dirty="0">
                <a:solidFill>
                  <a:schemeClr val="tx1"/>
                </a:solidFill>
              </a:rPr>
              <a:t>객체 : 윈도, 프레임, </a:t>
            </a:r>
            <a:r>
              <a:rPr lang="en-US" altLang="ko-KR" sz="2400" dirty="0">
                <a:solidFill>
                  <a:schemeClr val="tx1"/>
                </a:solidFill>
              </a:rPr>
              <a:t>URL, </a:t>
            </a:r>
            <a:r>
              <a:rPr lang="ko-KR" altLang="en-US" sz="2400" dirty="0">
                <a:solidFill>
                  <a:schemeClr val="tx1"/>
                </a:solidFill>
              </a:rPr>
              <a:t>폼, 버튼, 도큐먼트 등</a:t>
            </a:r>
          </a:p>
          <a:p>
            <a:r>
              <a:rPr lang="en-US" altLang="ko-KR" sz="2800" dirty="0">
                <a:solidFill>
                  <a:schemeClr val="tx1"/>
                </a:solidFill>
              </a:rPr>
              <a:t>HTML </a:t>
            </a:r>
            <a:r>
              <a:rPr lang="ko-KR" altLang="en-US" sz="2800" dirty="0">
                <a:solidFill>
                  <a:schemeClr val="tx1"/>
                </a:solidFill>
              </a:rPr>
              <a:t>문서에 혼합하여 사용한다. </a:t>
            </a:r>
          </a:p>
          <a:p>
            <a:r>
              <a:rPr lang="ko-KR" altLang="en-US" sz="2800" dirty="0">
                <a:solidFill>
                  <a:schemeClr val="tx1"/>
                </a:solidFill>
              </a:rPr>
              <a:t>변수의 형(</a:t>
            </a:r>
            <a:r>
              <a:rPr lang="en-US" altLang="ko-KR" sz="2800" dirty="0">
                <a:solidFill>
                  <a:schemeClr val="tx1"/>
                </a:solidFill>
              </a:rPr>
              <a:t>type)</a:t>
            </a:r>
            <a:r>
              <a:rPr lang="ko-KR" altLang="en-US" sz="2800" dirty="0">
                <a:solidFill>
                  <a:schemeClr val="tx1"/>
                </a:solidFill>
              </a:rPr>
              <a:t>을 지정할 필요가 없다. </a:t>
            </a:r>
          </a:p>
          <a:p>
            <a:r>
              <a:rPr lang="ko-KR" altLang="en-US" sz="2800" dirty="0">
                <a:solidFill>
                  <a:schemeClr val="tx1"/>
                </a:solidFill>
              </a:rPr>
              <a:t>일반 유저가 프로그래머 수준의 핸들링을 할 수 있다. </a:t>
            </a:r>
          </a:p>
        </p:txBody>
      </p:sp>
      <p:sp>
        <p:nvSpPr>
          <p:cNvPr id="70663" name="Text Box 7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>
                <a:solidFill>
                  <a:schemeClr val="tx1"/>
                </a:solidFill>
                <a:latin typeface="Tahoma" panose="020B0604030504040204" pitchFamily="34" charset="0"/>
              </a:rPr>
              <a:t> 특징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35" y="365125"/>
            <a:ext cx="9042131" cy="6016203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30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50653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" y="476672"/>
            <a:ext cx="8884920" cy="5683770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31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2544816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752600"/>
            <a:ext cx="8458200" cy="4572000"/>
          </a:xfrm>
        </p:spPr>
        <p:txBody>
          <a:bodyPr/>
          <a:lstStyle/>
          <a:p>
            <a:r>
              <a:rPr lang="ko-KR" altLang="en-US" sz="2800"/>
              <a:t>배열(</a:t>
            </a:r>
            <a:r>
              <a:rPr lang="en-US" altLang="ko-KR" sz="2800"/>
              <a:t>array)</a:t>
            </a:r>
            <a:r>
              <a:rPr lang="ko-KR" altLang="en-US" sz="2800"/>
              <a:t>은 같은 형, 같은 길이의 데이터를 2개 이상 붙여서 동일한 변수로 처리하는 것</a:t>
            </a:r>
          </a:p>
          <a:p>
            <a:r>
              <a:rPr lang="ko-KR" altLang="en-US" sz="2800"/>
              <a:t>기본 형식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var </a:t>
            </a:r>
            <a:r>
              <a:rPr lang="ko-KR" altLang="en-US" sz="2400"/>
              <a:t>배열 변수명 = </a:t>
            </a:r>
            <a:r>
              <a:rPr lang="en-US" altLang="ko-KR" sz="2400"/>
              <a:t>new Array( )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 sz="2400"/>
              <a:t>배열 변수명[0]=값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 sz="2400"/>
              <a:t>배열 변수명[1]=값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 sz="2400"/>
              <a:t>배열 변수명[2]=값</a:t>
            </a:r>
          </a:p>
          <a:p>
            <a:r>
              <a:rPr lang="en-US" altLang="ko-KR" sz="2800"/>
              <a:t>var </a:t>
            </a:r>
            <a:r>
              <a:rPr lang="ko-KR" altLang="en-US" sz="2800"/>
              <a:t>배열 변수명 = </a:t>
            </a:r>
            <a:r>
              <a:rPr lang="en-US" altLang="ko-KR" sz="2800"/>
              <a:t>new Array(</a:t>
            </a:r>
            <a:r>
              <a:rPr lang="ko-KR" altLang="en-US" sz="2800"/>
              <a:t>배열개수)</a:t>
            </a:r>
          </a:p>
          <a:p>
            <a:r>
              <a:rPr lang="en-US" altLang="ko-KR" sz="2800"/>
              <a:t>var jumsu = new Array(</a:t>
            </a:r>
            <a:r>
              <a:rPr lang="ko-KR" altLang="en-US" sz="2800"/>
              <a:t>값1, 값2, 값3)</a:t>
            </a:r>
          </a:p>
        </p:txBody>
      </p:sp>
      <p:sp>
        <p:nvSpPr>
          <p:cNvPr id="156677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배열, 연산자, 사용자 정의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배열 변수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선언법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32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828800"/>
            <a:ext cx="8458200" cy="4419600"/>
          </a:xfrm>
        </p:spPr>
        <p:txBody>
          <a:bodyPr/>
          <a:lstStyle/>
          <a:p>
            <a:r>
              <a:rPr lang="ko-KR" altLang="en-US" sz="2800"/>
              <a:t>산술연산문 : +, -, *, /, % </a:t>
            </a:r>
          </a:p>
          <a:p>
            <a:pPr lvl="1"/>
            <a:r>
              <a:rPr lang="ko-KR" altLang="en-US" sz="2400"/>
              <a:t>증감연산 : ++, --</a:t>
            </a:r>
          </a:p>
          <a:p>
            <a:r>
              <a:rPr lang="ko-KR" altLang="en-US" sz="2800"/>
              <a:t>대입연산문 : =, +=, -=, *=, /=, %=</a:t>
            </a:r>
          </a:p>
          <a:p>
            <a:r>
              <a:rPr lang="ko-KR" altLang="en-US" sz="2800"/>
              <a:t>조건 연산자: </a:t>
            </a:r>
          </a:p>
          <a:p>
            <a:pPr lvl="1"/>
            <a:r>
              <a:rPr lang="ko-KR" altLang="en-US" sz="2400"/>
              <a:t>변수명=(조건식)? 명령1 : 명령2</a:t>
            </a:r>
          </a:p>
          <a:p>
            <a:r>
              <a:rPr lang="ko-KR" altLang="en-US" sz="2800"/>
              <a:t>논리연산문 : </a:t>
            </a:r>
            <a:r>
              <a:rPr lang="en-US" altLang="ko-KR" sz="2800"/>
              <a:t>&amp;&amp;, ||, !, </a:t>
            </a:r>
          </a:p>
          <a:p>
            <a:pPr lvl="1"/>
            <a:r>
              <a:rPr lang="ko-KR" altLang="en-US" sz="2400"/>
              <a:t>관계연산자 : &gt;, &lt;, &gt;=, &lt;=</a:t>
            </a:r>
          </a:p>
          <a:p>
            <a:pPr lvl="1"/>
            <a:r>
              <a:rPr lang="ko-KR" altLang="en-US" sz="2400"/>
              <a:t>비교연산 : ==, !=</a:t>
            </a:r>
          </a:p>
          <a:p>
            <a:r>
              <a:rPr lang="ko-KR" altLang="en-US" sz="2800"/>
              <a:t>연결연산문 : </a:t>
            </a:r>
            <a:r>
              <a:rPr lang="ko-KR" altLang="en-US" sz="2800">
                <a:latin typeface="Times New Roman" panose="02020603050405020304" pitchFamily="18" charset="0"/>
              </a:rPr>
              <a:t>“</a:t>
            </a:r>
            <a:r>
              <a:rPr lang="en-US" altLang="ko-KR" sz="2800"/>
              <a:t>happy</a:t>
            </a:r>
            <a:r>
              <a:rPr lang="en-US" altLang="ko-KR" sz="2800">
                <a:latin typeface="Times New Roman" panose="02020603050405020304" pitchFamily="18" charset="0"/>
              </a:rPr>
              <a:t>”</a:t>
            </a:r>
            <a:r>
              <a:rPr lang="en-US" altLang="ko-KR" sz="2800"/>
              <a:t> + </a:t>
            </a:r>
            <a:r>
              <a:rPr lang="en-US" altLang="ko-KR" sz="2800">
                <a:latin typeface="Times New Roman" panose="02020603050405020304" pitchFamily="18" charset="0"/>
              </a:rPr>
              <a:t>“</a:t>
            </a:r>
            <a:r>
              <a:rPr lang="en-US" altLang="ko-KR" sz="2800"/>
              <a:t>day</a:t>
            </a:r>
            <a:r>
              <a:rPr lang="en-US" altLang="ko-KR" sz="2800">
                <a:latin typeface="Times New Roman" panose="02020603050405020304" pitchFamily="18" charset="0"/>
              </a:rPr>
              <a:t>”</a:t>
            </a:r>
            <a:r>
              <a:rPr lang="en-US" altLang="ko-KR" sz="2800"/>
              <a:t> </a:t>
            </a:r>
          </a:p>
        </p:txBody>
      </p:sp>
      <p:sp>
        <p:nvSpPr>
          <p:cNvPr id="82949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배열, 연산자, 사용자 정의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연산문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33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3" y="148092"/>
            <a:ext cx="9095572" cy="6521268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34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917108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0" y="365125"/>
            <a:ext cx="9052819" cy="6099362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35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9541395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3" y="260648"/>
            <a:ext cx="9095572" cy="6339570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36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5364683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0" y="365126"/>
            <a:ext cx="9052819" cy="6098188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37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5437980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676400"/>
            <a:ext cx="8610600" cy="4724400"/>
          </a:xfrm>
        </p:spPr>
        <p:txBody>
          <a:bodyPr/>
          <a:lstStyle/>
          <a:p>
            <a:pPr marL="533400" indent="-533400"/>
            <a:r>
              <a:rPr lang="ko-KR" altLang="en-US" sz="2800"/>
              <a:t>산술 &gt; 논리 &gt; 대입</a:t>
            </a:r>
          </a:p>
          <a:p>
            <a:pPr marL="914400" lvl="1" indent="-457200">
              <a:buFont typeface="Wingdings" panose="05000000000000000000" pitchFamily="2" charset="2"/>
              <a:buAutoNum type="arabicPeriod"/>
            </a:pPr>
            <a:r>
              <a:rPr lang="ko-KR" altLang="en-US" sz="2400"/>
              <a:t>()</a:t>
            </a:r>
          </a:p>
          <a:p>
            <a:pPr marL="914400" lvl="1" indent="-457200">
              <a:buFont typeface="Wingdings" panose="05000000000000000000" pitchFamily="2" charset="2"/>
              <a:buAutoNum type="arabicPeriod"/>
            </a:pPr>
            <a:r>
              <a:rPr lang="ko-KR" altLang="en-US" sz="2400"/>
              <a:t>! ++ --</a:t>
            </a:r>
          </a:p>
          <a:p>
            <a:pPr marL="914400" lvl="1" indent="-457200">
              <a:buFont typeface="Wingdings" panose="05000000000000000000" pitchFamily="2" charset="2"/>
              <a:buAutoNum type="arabicPeriod"/>
            </a:pPr>
            <a:r>
              <a:rPr lang="ko-KR" altLang="en-US" sz="2400"/>
              <a:t>* / %</a:t>
            </a:r>
          </a:p>
          <a:p>
            <a:pPr marL="914400" lvl="1" indent="-457200">
              <a:buFont typeface="Wingdings" panose="05000000000000000000" pitchFamily="2" charset="2"/>
              <a:buAutoNum type="arabicPeriod"/>
            </a:pPr>
            <a:r>
              <a:rPr lang="ko-KR" altLang="en-US" sz="2400"/>
              <a:t>+ -</a:t>
            </a:r>
          </a:p>
          <a:p>
            <a:pPr marL="914400" lvl="1" indent="-457200">
              <a:buFont typeface="Wingdings" panose="05000000000000000000" pitchFamily="2" charset="2"/>
              <a:buAutoNum type="arabicPeriod"/>
            </a:pPr>
            <a:r>
              <a:rPr lang="ko-KR" altLang="en-US" sz="2400"/>
              <a:t>&lt; &lt;= &gt; &gt;=</a:t>
            </a:r>
          </a:p>
          <a:p>
            <a:pPr marL="914400" lvl="1" indent="-457200">
              <a:buFont typeface="Wingdings" panose="05000000000000000000" pitchFamily="2" charset="2"/>
              <a:buAutoNum type="arabicPeriod"/>
            </a:pPr>
            <a:r>
              <a:rPr lang="ko-KR" altLang="en-US" sz="2400"/>
              <a:t>== !=</a:t>
            </a:r>
          </a:p>
          <a:p>
            <a:pPr marL="914400" lvl="1" indent="-457200">
              <a:buFont typeface="Wingdings" panose="05000000000000000000" pitchFamily="2" charset="2"/>
              <a:buAutoNum type="arabicPeriod"/>
            </a:pPr>
            <a:r>
              <a:rPr lang="ko-KR" altLang="en-US" sz="2400"/>
              <a:t>&amp;&amp;</a:t>
            </a:r>
          </a:p>
          <a:p>
            <a:pPr marL="914400" lvl="1" indent="-457200">
              <a:buFont typeface="Wingdings" panose="05000000000000000000" pitchFamily="2" charset="2"/>
              <a:buAutoNum type="arabicPeriod"/>
            </a:pPr>
            <a:r>
              <a:rPr lang="ko-KR" altLang="en-US" sz="2400"/>
              <a:t>||</a:t>
            </a:r>
          </a:p>
          <a:p>
            <a:pPr marL="914400" lvl="1" indent="-457200">
              <a:buFont typeface="Wingdings" panose="05000000000000000000" pitchFamily="2" charset="2"/>
              <a:buAutoNum type="arabicPeriod"/>
            </a:pPr>
            <a:r>
              <a:rPr lang="ko-KR" altLang="en-US" sz="2400"/>
              <a:t>= += -= *= /= %=</a:t>
            </a:r>
          </a:p>
        </p:txBody>
      </p:sp>
      <p:sp>
        <p:nvSpPr>
          <p:cNvPr id="130054" name="Text Box 6"/>
          <p:cNvSpPr txBox="1">
            <a:spLocks noChangeArrowheads="1"/>
          </p:cNvSpPr>
          <p:nvPr/>
        </p:nvSpPr>
        <p:spPr bwMode="auto">
          <a:xfrm>
            <a:off x="228600" y="762000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배열, 연산자, 사용자 정의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연산기호의 우선순위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38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600200"/>
            <a:ext cx="9144000" cy="5257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ko-KR" sz="2800"/>
              <a:t>FUNCTION</a:t>
            </a:r>
            <a:r>
              <a:rPr lang="ko-KR" altLang="en-US" sz="2800"/>
              <a:t>은 프로그램의 형식을 완전히 갖추지 않은 부속 프로그램으로, 복잡한 계산을 하거나 자주 사용되는 루틴을 정형화할 때 쓰인다. </a:t>
            </a:r>
          </a:p>
          <a:p>
            <a:pPr>
              <a:lnSpc>
                <a:spcPct val="90000"/>
              </a:lnSpc>
            </a:pPr>
            <a:r>
              <a:rPr lang="ko-KR" altLang="en-US" sz="2800"/>
              <a:t>함수의 정의</a:t>
            </a:r>
            <a:endParaRPr lang="en-US" altLang="ko-KR" sz="2800"/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&lt;!-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	function makeWindow(){		window.open(</a:t>
            </a:r>
            <a:r>
              <a:rPr lang="en-US" altLang="ko-KR" sz="2400">
                <a:latin typeface="Times New Roman" panose="02020603050405020304" pitchFamily="18" charset="0"/>
              </a:rPr>
              <a:t>“</a:t>
            </a:r>
            <a:r>
              <a:rPr lang="en-US" altLang="ko-KR" sz="2400"/>
              <a:t>allim</a:t>
            </a:r>
            <a:r>
              <a:rPr lang="ko-KR" altLang="en-US" sz="2400"/>
              <a:t>.</a:t>
            </a:r>
            <a:r>
              <a:rPr lang="en-US" altLang="ko-KR" sz="2400"/>
              <a:t>htm","new","width=200 height=200")}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//-&gt;</a:t>
            </a:r>
          </a:p>
          <a:p>
            <a:pPr>
              <a:lnSpc>
                <a:spcPct val="90000"/>
              </a:lnSpc>
            </a:pPr>
            <a:r>
              <a:rPr lang="ko-KR" altLang="en-US" sz="2800"/>
              <a:t>함수의 호출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ko-KR" altLang="en-US" sz="2400"/>
              <a:t>&lt;</a:t>
            </a:r>
            <a:r>
              <a:rPr lang="en-US" altLang="ko-KR" sz="2400"/>
              <a:t>body onload="makeWindow()"&gt;</a:t>
            </a:r>
            <a:endParaRPr lang="ko-KR" altLang="en-US" sz="2400"/>
          </a:p>
        </p:txBody>
      </p:sp>
      <p:sp>
        <p:nvSpPr>
          <p:cNvPr id="73733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배열, 연산자, 사용자 정의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사용자 정의 함수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39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828800"/>
            <a:ext cx="8110538" cy="4191000"/>
          </a:xfrm>
        </p:spPr>
        <p:txBody>
          <a:bodyPr/>
          <a:lstStyle/>
          <a:p>
            <a:r>
              <a:rPr lang="ko-KR" altLang="en-US"/>
              <a:t>인터렉티브(</a:t>
            </a:r>
            <a:r>
              <a:rPr lang="en-US" altLang="ko-KR"/>
              <a:t>interactive)</a:t>
            </a:r>
            <a:r>
              <a:rPr lang="ko-KR" altLang="en-US"/>
              <a:t>한  홈페이지 </a:t>
            </a:r>
          </a:p>
          <a:p>
            <a:r>
              <a:rPr lang="ko-KR" altLang="en-US"/>
              <a:t>경제적인 가격의 컴퓨터로 서버 구축 </a:t>
            </a:r>
          </a:p>
          <a:p>
            <a:r>
              <a:rPr lang="ko-KR" altLang="en-US"/>
              <a:t>플랫폼이 독립적이다.</a:t>
            </a:r>
          </a:p>
          <a:p>
            <a:r>
              <a:rPr lang="ko-KR" altLang="en-US"/>
              <a:t>역동적인 홈페이지 제작</a:t>
            </a:r>
          </a:p>
          <a:p>
            <a:r>
              <a:rPr lang="ko-KR" altLang="en-US"/>
              <a:t>웹 프로그램 사용 시 반드시 필요하다.</a:t>
            </a:r>
          </a:p>
        </p:txBody>
      </p:sp>
      <p:sp>
        <p:nvSpPr>
          <p:cNvPr id="145413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사용 목적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76400"/>
            <a:ext cx="8839200" cy="4191000"/>
          </a:xfrm>
        </p:spPr>
        <p:txBody>
          <a:bodyPr/>
          <a:lstStyle/>
          <a:p>
            <a:r>
              <a:rPr lang="ko-KR" altLang="en-US" sz="2800"/>
              <a:t>매개변수가 없는 함수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Function test(){</a:t>
            </a:r>
            <a:r>
              <a:rPr lang="en-US" altLang="ko-KR" sz="2400">
                <a:latin typeface="Times New Roman" panose="02020603050405020304" pitchFamily="18" charset="0"/>
              </a:rPr>
              <a:t>…</a:t>
            </a:r>
            <a:r>
              <a:rPr lang="en-US" altLang="ko-KR" sz="2400"/>
              <a:t>}</a:t>
            </a:r>
          </a:p>
          <a:p>
            <a:r>
              <a:rPr lang="ko-KR" altLang="en-US" sz="2800"/>
              <a:t>매개변수가 있는 함수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Function test(name){</a:t>
            </a:r>
            <a:r>
              <a:rPr lang="en-US" altLang="ko-KR" sz="2400">
                <a:latin typeface="Times New Roman" panose="02020603050405020304" pitchFamily="18" charset="0"/>
              </a:rPr>
              <a:t>…</a:t>
            </a:r>
            <a:r>
              <a:rPr lang="en-US" altLang="ko-KR" sz="2400"/>
              <a:t>}</a:t>
            </a:r>
            <a:endParaRPr lang="ko-KR" altLang="en-US" sz="2400"/>
          </a:p>
          <a:p>
            <a:r>
              <a:rPr lang="ko-KR" altLang="en-US" sz="2800"/>
              <a:t>리턴 값이 있는 경우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Function test(question){</a:t>
            </a:r>
          </a:p>
          <a:p>
            <a:pPr lvl="2">
              <a:buFontTx/>
              <a:buNone/>
            </a:pPr>
            <a:r>
              <a:rPr lang="en-US" altLang="ko-KR" sz="2000"/>
              <a:t>Ans=confirm(question)</a:t>
            </a:r>
          </a:p>
          <a:p>
            <a:pPr lvl="2">
              <a:buFontTx/>
              <a:buNone/>
            </a:pPr>
            <a:r>
              <a:rPr lang="en-US" altLang="ko-KR" sz="2000"/>
              <a:t>Return ans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}</a:t>
            </a:r>
          </a:p>
        </p:txBody>
      </p:sp>
      <p:sp>
        <p:nvSpPr>
          <p:cNvPr id="135173" name="Text Box 5"/>
          <p:cNvSpPr txBox="1">
            <a:spLocks noChangeArrowheads="1"/>
          </p:cNvSpPr>
          <p:nvPr/>
        </p:nvSpPr>
        <p:spPr bwMode="auto">
          <a:xfrm>
            <a:off x="0" y="762000"/>
            <a:ext cx="95250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배열, 연산자, 사용자 정의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사용자 정의 함수의 종류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40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057400" y="1524000"/>
            <a:ext cx="6629400" cy="762000"/>
          </a:xfrm>
        </p:spPr>
        <p:txBody>
          <a:bodyPr/>
          <a:lstStyle/>
          <a:p>
            <a:r>
              <a:rPr lang="ko-KR" altLang="en-US" dirty="0" smtClean="0"/>
              <a:t>제어문과 </a:t>
            </a:r>
            <a:r>
              <a:rPr lang="ko-KR" altLang="en-US" dirty="0"/>
              <a:t>내장 함수</a:t>
            </a:r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021138" y="2860675"/>
            <a:ext cx="4437062" cy="3114675"/>
          </a:xfrm>
        </p:spPr>
        <p:txBody>
          <a:bodyPr/>
          <a:lstStyle/>
          <a:p>
            <a:r>
              <a:rPr lang="ko-KR" altLang="en-US"/>
              <a:t>제어문 </a:t>
            </a:r>
          </a:p>
          <a:p>
            <a:r>
              <a:rPr lang="ko-KR" altLang="en-US"/>
              <a:t>내장 함수</a:t>
            </a:r>
          </a:p>
        </p:txBody>
      </p:sp>
      <p:sp>
        <p:nvSpPr>
          <p:cNvPr id="163844" name="Text Box 4"/>
          <p:cNvSpPr txBox="1">
            <a:spLocks noChangeArrowheads="1"/>
          </p:cNvSpPr>
          <p:nvPr/>
        </p:nvSpPr>
        <p:spPr bwMode="auto">
          <a:xfrm>
            <a:off x="457200" y="4495800"/>
            <a:ext cx="25908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r>
              <a:rPr lang="ko-KR" altLang="en-US" sz="2800">
                <a:solidFill>
                  <a:schemeClr val="accent1"/>
                </a:solidFill>
              </a:rPr>
              <a:t>제어문</a:t>
            </a:r>
          </a:p>
          <a:p>
            <a:r>
              <a:rPr lang="ko-KR" altLang="en-US" sz="2800">
                <a:solidFill>
                  <a:schemeClr val="accent1"/>
                </a:solidFill>
              </a:rPr>
              <a:t>내장 함수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02" name="Rectangle 6"/>
          <p:cNvSpPr>
            <a:spLocks noGrp="1" noChangeArrowheads="1"/>
          </p:cNvSpPr>
          <p:nvPr>
            <p:ph type="body" sz="half" idx="1"/>
          </p:nvPr>
        </p:nvSpPr>
        <p:spPr>
          <a:xfrm>
            <a:off x="228600" y="1752600"/>
            <a:ext cx="3978275" cy="4191000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ko-KR" sz="2800"/>
              <a:t>If(</a:t>
            </a:r>
            <a:r>
              <a:rPr lang="ko-KR" altLang="en-US" sz="2800"/>
              <a:t>조건)</a:t>
            </a:r>
          </a:p>
          <a:p>
            <a:pPr>
              <a:buFont typeface="Wingdings" panose="05000000000000000000" pitchFamily="2" charset="2"/>
              <a:buNone/>
            </a:pPr>
            <a:r>
              <a:rPr lang="ko-KR" altLang="en-US" sz="2800"/>
              <a:t>	실행문</a:t>
            </a:r>
            <a:r>
              <a:rPr lang="en-US" altLang="ko-KR" sz="2800"/>
              <a:t>A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ko-KR" sz="2800"/>
              <a:t>else</a:t>
            </a:r>
          </a:p>
          <a:p>
            <a:pPr>
              <a:buFont typeface="Wingdings" panose="05000000000000000000" pitchFamily="2" charset="2"/>
              <a:buNone/>
            </a:pPr>
            <a:r>
              <a:rPr lang="ko-KR" altLang="en-US" sz="2800"/>
              <a:t>	실행문</a:t>
            </a:r>
            <a:r>
              <a:rPr lang="en-US" altLang="ko-KR" sz="2800"/>
              <a:t>B</a:t>
            </a:r>
          </a:p>
          <a:p>
            <a:endParaRPr lang="ko-KR" altLang="en-US" sz="2800"/>
          </a:p>
        </p:txBody>
      </p:sp>
      <p:grpSp>
        <p:nvGrpSpPr>
          <p:cNvPr id="157713" name="Group 17"/>
          <p:cNvGrpSpPr>
            <a:grpSpLocks/>
          </p:cNvGrpSpPr>
          <p:nvPr/>
        </p:nvGrpSpPr>
        <p:grpSpPr bwMode="auto">
          <a:xfrm>
            <a:off x="3276600" y="1981200"/>
            <a:ext cx="4495800" cy="3429000"/>
            <a:chOff x="2592" y="1392"/>
            <a:chExt cx="2832" cy="2160"/>
          </a:xfrm>
        </p:grpSpPr>
        <p:sp>
          <p:nvSpPr>
            <p:cNvPr id="157700" name="Oval 4"/>
            <p:cNvSpPr>
              <a:spLocks noChangeArrowheads="1"/>
            </p:cNvSpPr>
            <p:nvPr/>
          </p:nvSpPr>
          <p:spPr bwMode="auto">
            <a:xfrm>
              <a:off x="2688" y="1392"/>
              <a:ext cx="821" cy="86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ko-KR" altLang="en-US" sz="2400">
                  <a:solidFill>
                    <a:schemeClr val="tx1"/>
                  </a:solidFill>
                </a:rPr>
                <a:t>조건</a:t>
              </a:r>
            </a:p>
          </p:txBody>
        </p:sp>
        <p:sp>
          <p:nvSpPr>
            <p:cNvPr id="157701" name="Rectangle 5"/>
            <p:cNvSpPr>
              <a:spLocks noChangeArrowheads="1"/>
            </p:cNvSpPr>
            <p:nvPr/>
          </p:nvSpPr>
          <p:spPr bwMode="auto">
            <a:xfrm>
              <a:off x="4368" y="1632"/>
              <a:ext cx="1056" cy="528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ko-KR" altLang="en-US" sz="2400">
                  <a:solidFill>
                    <a:schemeClr val="tx1"/>
                  </a:solidFill>
                </a:rPr>
                <a:t>실행문</a:t>
              </a:r>
              <a:r>
                <a:rPr lang="en-US" altLang="ko-KR" sz="2400">
                  <a:solidFill>
                    <a:schemeClr val="tx1"/>
                  </a:solidFill>
                </a:rPr>
                <a:t>B</a:t>
              </a:r>
            </a:p>
          </p:txBody>
        </p:sp>
        <p:sp>
          <p:nvSpPr>
            <p:cNvPr id="157704" name="Rectangle 8"/>
            <p:cNvSpPr>
              <a:spLocks noChangeArrowheads="1"/>
            </p:cNvSpPr>
            <p:nvPr/>
          </p:nvSpPr>
          <p:spPr bwMode="auto">
            <a:xfrm>
              <a:off x="2592" y="3024"/>
              <a:ext cx="1056" cy="528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ko-KR" altLang="en-US" sz="2400">
                  <a:solidFill>
                    <a:schemeClr val="tx1"/>
                  </a:solidFill>
                </a:rPr>
                <a:t>실행문</a:t>
              </a:r>
              <a:r>
                <a:rPr lang="en-US" altLang="ko-KR" sz="2400">
                  <a:solidFill>
                    <a:schemeClr val="tx1"/>
                  </a:solidFill>
                </a:rPr>
                <a:t>A</a:t>
              </a:r>
            </a:p>
          </p:txBody>
        </p:sp>
        <p:sp>
          <p:nvSpPr>
            <p:cNvPr id="157705" name="Line 9"/>
            <p:cNvSpPr>
              <a:spLocks noChangeShapeType="1"/>
            </p:cNvSpPr>
            <p:nvPr/>
          </p:nvSpPr>
          <p:spPr bwMode="auto">
            <a:xfrm>
              <a:off x="3072" y="2256"/>
              <a:ext cx="0" cy="7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ko-KR" altLang="en-US"/>
            </a:p>
          </p:txBody>
        </p:sp>
        <p:sp>
          <p:nvSpPr>
            <p:cNvPr id="157706" name="Line 10"/>
            <p:cNvSpPr>
              <a:spLocks noChangeShapeType="1"/>
            </p:cNvSpPr>
            <p:nvPr/>
          </p:nvSpPr>
          <p:spPr bwMode="auto">
            <a:xfrm>
              <a:off x="3504" y="18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ko-KR" altLang="en-US"/>
            </a:p>
          </p:txBody>
        </p:sp>
        <p:sp>
          <p:nvSpPr>
            <p:cNvPr id="157708" name="Text Box 12"/>
            <p:cNvSpPr txBox="1">
              <a:spLocks noChangeArrowheads="1"/>
            </p:cNvSpPr>
            <p:nvPr/>
          </p:nvSpPr>
          <p:spPr bwMode="auto">
            <a:xfrm>
              <a:off x="3648" y="1488"/>
              <a:ext cx="56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2400">
                  <a:solidFill>
                    <a:schemeClr val="tx1"/>
                  </a:solidFill>
                </a:rPr>
                <a:t>false</a:t>
              </a:r>
            </a:p>
          </p:txBody>
        </p:sp>
        <p:sp>
          <p:nvSpPr>
            <p:cNvPr id="157709" name="Text Box 13"/>
            <p:cNvSpPr txBox="1">
              <a:spLocks noChangeArrowheads="1"/>
            </p:cNvSpPr>
            <p:nvPr/>
          </p:nvSpPr>
          <p:spPr bwMode="auto">
            <a:xfrm>
              <a:off x="3168" y="2448"/>
              <a:ext cx="51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2400">
                  <a:solidFill>
                    <a:schemeClr val="tx1"/>
                  </a:solidFill>
                </a:rPr>
                <a:t>true</a:t>
              </a:r>
            </a:p>
          </p:txBody>
        </p:sp>
      </p:grpSp>
      <p:sp>
        <p:nvSpPr>
          <p:cNvPr id="157711" name="Text Box 1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IF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조건문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(1)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6A99-4370-4143-8A29-F922E9B812C3}" type="slidenum">
              <a:rPr lang="ko-KR" altLang="en-US" smtClean="0"/>
              <a:pPr/>
              <a:t>42</a:t>
            </a:fld>
            <a:endParaRPr lang="ko-KR" altLang="en-US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" y="278056"/>
            <a:ext cx="9143086" cy="6279908"/>
          </a:xfrm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6A99-4370-4143-8A29-F922E9B812C3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028320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81000" y="1752600"/>
            <a:ext cx="4114800" cy="4572000"/>
          </a:xfrm>
        </p:spPr>
        <p:txBody>
          <a:bodyPr/>
          <a:lstStyle/>
          <a:p>
            <a:r>
              <a:rPr lang="ko-KR" altLang="en-US" sz="2400"/>
              <a:t>형식1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000"/>
              <a:t>If(</a:t>
            </a:r>
            <a:r>
              <a:rPr lang="ko-KR" altLang="en-US" sz="2000"/>
              <a:t>조건)</a:t>
            </a:r>
          </a:p>
          <a:p>
            <a:pPr lvl="2">
              <a:buFontTx/>
              <a:buNone/>
            </a:pPr>
            <a:r>
              <a:rPr lang="ko-KR" altLang="en-US" sz="1800"/>
              <a:t>명령문</a:t>
            </a:r>
          </a:p>
          <a:p>
            <a:r>
              <a:rPr lang="ko-KR" altLang="en-US" sz="2400"/>
              <a:t>형식2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000"/>
              <a:t>If(</a:t>
            </a:r>
            <a:r>
              <a:rPr lang="ko-KR" altLang="en-US" sz="2000"/>
              <a:t>조건){</a:t>
            </a:r>
          </a:p>
          <a:p>
            <a:pPr lvl="2">
              <a:buFontTx/>
              <a:buNone/>
            </a:pPr>
            <a:r>
              <a:rPr lang="ko-KR" altLang="en-US" sz="1800"/>
              <a:t>명령문1</a:t>
            </a:r>
          </a:p>
          <a:p>
            <a:pPr lvl="2">
              <a:buFontTx/>
              <a:buNone/>
            </a:pPr>
            <a:r>
              <a:rPr lang="ko-KR" altLang="en-US" sz="1800"/>
              <a:t>명령문2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 sz="2000"/>
              <a:t>}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000"/>
              <a:t>else{</a:t>
            </a:r>
          </a:p>
          <a:p>
            <a:pPr lvl="2">
              <a:buFontTx/>
              <a:buNone/>
            </a:pPr>
            <a:r>
              <a:rPr lang="ko-KR" altLang="en-US" sz="1800"/>
              <a:t>명령문1</a:t>
            </a:r>
          </a:p>
          <a:p>
            <a:pPr lvl="2">
              <a:buFontTx/>
              <a:buNone/>
            </a:pPr>
            <a:r>
              <a:rPr lang="ko-KR" altLang="en-US" sz="1800"/>
              <a:t>명령문2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 sz="2000"/>
              <a:t>}</a:t>
            </a:r>
          </a:p>
        </p:txBody>
      </p:sp>
      <p:sp>
        <p:nvSpPr>
          <p:cNvPr id="131076" name="Rectangle 4"/>
          <p:cNvSpPr>
            <a:spLocks noGrp="1" noChangeArrowheads="1"/>
          </p:cNvSpPr>
          <p:nvPr>
            <p:ph type="body" sz="half" idx="2"/>
          </p:nvPr>
        </p:nvSpPr>
        <p:spPr>
          <a:xfrm>
            <a:off x="4800600" y="1752600"/>
            <a:ext cx="3886200" cy="4419600"/>
          </a:xfrm>
        </p:spPr>
        <p:txBody>
          <a:bodyPr/>
          <a:lstStyle/>
          <a:p>
            <a:r>
              <a:rPr lang="ko-KR" altLang="en-US" sz="2800"/>
              <a:t>중첩 </a:t>
            </a:r>
            <a:r>
              <a:rPr lang="en-US" altLang="ko-KR" sz="2800"/>
              <a:t>IF</a:t>
            </a:r>
            <a:r>
              <a:rPr lang="ko-KR" altLang="en-US" sz="2800"/>
              <a:t>문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If(</a:t>
            </a:r>
            <a:r>
              <a:rPr lang="ko-KR" altLang="en-US" sz="2400"/>
              <a:t>조건)</a:t>
            </a:r>
          </a:p>
          <a:p>
            <a:pPr lvl="2">
              <a:buFontTx/>
              <a:buNone/>
            </a:pPr>
            <a:r>
              <a:rPr lang="ko-KR" altLang="en-US" sz="2000"/>
              <a:t>명령문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else if(</a:t>
            </a:r>
            <a:r>
              <a:rPr lang="ko-KR" altLang="en-US" sz="2400"/>
              <a:t>조건)</a:t>
            </a:r>
          </a:p>
          <a:p>
            <a:pPr lvl="2">
              <a:buFontTx/>
              <a:buNone/>
            </a:pPr>
            <a:r>
              <a:rPr lang="ko-KR" altLang="en-US" sz="2000"/>
              <a:t>명령문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else if(</a:t>
            </a:r>
            <a:r>
              <a:rPr lang="ko-KR" altLang="en-US" sz="2400"/>
              <a:t>조건)</a:t>
            </a:r>
          </a:p>
          <a:p>
            <a:pPr lvl="2">
              <a:buFontTx/>
              <a:buNone/>
            </a:pPr>
            <a:r>
              <a:rPr lang="ko-KR" altLang="en-US" sz="2000"/>
              <a:t>명령문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else(</a:t>
            </a:r>
            <a:r>
              <a:rPr lang="ko-KR" altLang="en-US" sz="2400"/>
              <a:t>조건)</a:t>
            </a:r>
          </a:p>
          <a:p>
            <a:pPr lvl="2">
              <a:buFontTx/>
              <a:buNone/>
            </a:pPr>
            <a:r>
              <a:rPr lang="ko-KR" altLang="en-US" sz="2000"/>
              <a:t>명령문</a:t>
            </a:r>
          </a:p>
        </p:txBody>
      </p:sp>
      <p:sp>
        <p:nvSpPr>
          <p:cNvPr id="131078" name="Text Box 6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IF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조건문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(2)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6A99-4370-4143-8A29-F922E9B812C3}" type="slidenum">
              <a:rPr lang="ko-KR" altLang="en-US" smtClean="0"/>
              <a:pPr/>
              <a:t>44</a:t>
            </a:fld>
            <a:endParaRPr lang="ko-KR" altLang="en-US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6" y="365125"/>
            <a:ext cx="9042889" cy="6244778"/>
          </a:xfrm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6A99-4370-4143-8A29-F922E9B812C3}" type="slidenum">
              <a:rPr lang="ko-KR" altLang="en-US" smtClean="0"/>
              <a:pPr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8390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46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4046"/>
            <a:ext cx="8784976" cy="6789420"/>
          </a:xfrm>
        </p:spPr>
      </p:pic>
    </p:spTree>
    <p:extLst>
      <p:ext uri="{BB962C8B-B14F-4D97-AF65-F5344CB8AC3E}">
        <p14:creationId xmlns:p14="http://schemas.microsoft.com/office/powerpoint/2010/main" val="2418865519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76400"/>
            <a:ext cx="8382000" cy="4648200"/>
          </a:xfrm>
        </p:spPr>
        <p:txBody>
          <a:bodyPr/>
          <a:lstStyle/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/>
              <a:t>switch(</a:t>
            </a:r>
            <a:r>
              <a:rPr lang="ko-KR" altLang="en-US"/>
              <a:t>표현식){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/>
              <a:t>case value1:</a:t>
            </a:r>
          </a:p>
          <a:p>
            <a:pPr lvl="3">
              <a:lnSpc>
                <a:spcPct val="90000"/>
              </a:lnSpc>
              <a:buFontTx/>
              <a:buNone/>
            </a:pPr>
            <a:r>
              <a:rPr lang="ko-KR" altLang="en-US"/>
              <a:t>명령문1;</a:t>
            </a:r>
          </a:p>
          <a:p>
            <a:pPr lvl="3">
              <a:lnSpc>
                <a:spcPct val="90000"/>
              </a:lnSpc>
              <a:buFontTx/>
              <a:buNone/>
            </a:pPr>
            <a:r>
              <a:rPr lang="en-US" altLang="ko-KR"/>
              <a:t>Break;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/>
              <a:t>case value2:</a:t>
            </a:r>
          </a:p>
          <a:p>
            <a:pPr lvl="3">
              <a:lnSpc>
                <a:spcPct val="90000"/>
              </a:lnSpc>
              <a:buFontTx/>
              <a:buNone/>
            </a:pPr>
            <a:r>
              <a:rPr lang="ko-KR" altLang="en-US"/>
              <a:t>명령문;</a:t>
            </a:r>
          </a:p>
          <a:p>
            <a:pPr lvl="3">
              <a:lnSpc>
                <a:spcPct val="90000"/>
              </a:lnSpc>
              <a:buFontTx/>
              <a:buNone/>
            </a:pPr>
            <a:r>
              <a:rPr lang="en-US" altLang="ko-KR"/>
              <a:t>Break;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>
                <a:latin typeface="Times New Roman" panose="02020603050405020304" pitchFamily="18" charset="0"/>
              </a:rPr>
              <a:t>………………</a:t>
            </a:r>
            <a:r>
              <a:rPr lang="en-US" altLang="ko-KR"/>
              <a:t>..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/>
              <a:t>default</a:t>
            </a:r>
          </a:p>
          <a:p>
            <a:pPr lvl="3">
              <a:lnSpc>
                <a:spcPct val="90000"/>
              </a:lnSpc>
              <a:buFontTx/>
              <a:buNone/>
            </a:pPr>
            <a:r>
              <a:rPr lang="ko-KR" altLang="en-US"/>
              <a:t>명령문</a:t>
            </a:r>
            <a:r>
              <a:rPr lang="en-US" altLang="ko-KR"/>
              <a:t>n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/>
              <a:t>}</a:t>
            </a:r>
          </a:p>
        </p:txBody>
      </p:sp>
      <p:sp>
        <p:nvSpPr>
          <p:cNvPr id="140293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SWITCH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47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48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32592"/>
            <a:ext cx="8640962" cy="6789420"/>
          </a:xfrm>
        </p:spPr>
      </p:pic>
    </p:spTree>
    <p:extLst>
      <p:ext uri="{BB962C8B-B14F-4D97-AF65-F5344CB8AC3E}">
        <p14:creationId xmlns:p14="http://schemas.microsoft.com/office/powerpoint/2010/main" val="2243101206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76400"/>
            <a:ext cx="8458200" cy="4495800"/>
          </a:xfrm>
        </p:spPr>
        <p:txBody>
          <a:bodyPr/>
          <a:lstStyle/>
          <a:p>
            <a:r>
              <a:rPr lang="ko-KR" altLang="en-US"/>
              <a:t>기본 형식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/>
              <a:t>for(</a:t>
            </a:r>
            <a:r>
              <a:rPr lang="ko-KR" altLang="en-US"/>
              <a:t>초기 값;조건부;증감식){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/>
              <a:t>		코드부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/>
              <a:t>}</a:t>
            </a:r>
          </a:p>
          <a:p>
            <a:r>
              <a:rPr lang="ko-KR" altLang="en-US"/>
              <a:t>예제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/>
              <a:t>for(a=1;a&lt;11;a++){</a:t>
            </a:r>
          </a:p>
          <a:p>
            <a:pPr lvl="2">
              <a:buFontTx/>
              <a:buNone/>
            </a:pPr>
            <a:r>
              <a:rPr lang="en-US" altLang="ko-KR"/>
              <a:t>document.write(a+ </a:t>
            </a:r>
            <a:r>
              <a:rPr lang="en-US" altLang="ko-KR">
                <a:latin typeface="Times New Roman" panose="02020603050405020304" pitchFamily="18" charset="0"/>
              </a:rPr>
              <a:t>“</a:t>
            </a:r>
            <a:r>
              <a:rPr lang="en-US" altLang="ko-KR"/>
              <a:t>*</a:t>
            </a:r>
            <a:r>
              <a:rPr lang="en-US" altLang="ko-KR">
                <a:latin typeface="Times New Roman" panose="02020603050405020304" pitchFamily="18" charset="0"/>
              </a:rPr>
              <a:t>”</a:t>
            </a:r>
            <a:r>
              <a:rPr lang="en-US" altLang="ko-KR"/>
              <a:t> +a+ </a:t>
            </a:r>
            <a:r>
              <a:rPr lang="en-US" altLang="ko-KR">
                <a:latin typeface="Times New Roman" panose="02020603050405020304" pitchFamily="18" charset="0"/>
              </a:rPr>
              <a:t>“</a:t>
            </a:r>
            <a:r>
              <a:rPr lang="en-US" altLang="ko-KR"/>
              <a:t>=</a:t>
            </a:r>
            <a:r>
              <a:rPr lang="en-US" altLang="ko-KR">
                <a:latin typeface="Times New Roman" panose="02020603050405020304" pitchFamily="18" charset="0"/>
              </a:rPr>
              <a:t>”</a:t>
            </a:r>
            <a:r>
              <a:rPr lang="en-US" altLang="ko-KR"/>
              <a:t>+a*a+</a:t>
            </a:r>
            <a:r>
              <a:rPr lang="en-US" altLang="ko-KR">
                <a:latin typeface="Times New Roman" panose="02020603050405020304" pitchFamily="18" charset="0"/>
              </a:rPr>
              <a:t>”</a:t>
            </a:r>
            <a:r>
              <a:rPr lang="en-US" altLang="ko-KR"/>
              <a:t>&lt;br&gt;</a:t>
            </a:r>
            <a:r>
              <a:rPr lang="en-US" altLang="ko-KR">
                <a:latin typeface="Times New Roman" panose="02020603050405020304" pitchFamily="18" charset="0"/>
              </a:rPr>
              <a:t>”</a:t>
            </a:r>
            <a:r>
              <a:rPr lang="en-US" altLang="ko-KR"/>
              <a:t>)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/>
              <a:t>}</a:t>
            </a:r>
            <a:endParaRPr lang="ko-KR" altLang="en-US"/>
          </a:p>
        </p:txBody>
      </p:sp>
      <p:sp>
        <p:nvSpPr>
          <p:cNvPr id="13312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 -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반복문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(1)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49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6630" name="Group 19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838755"/>
              </p:ext>
            </p:extLst>
          </p:nvPr>
        </p:nvGraphicFramePr>
        <p:xfrm>
          <a:off x="381000" y="1828800"/>
          <a:ext cx="8077200" cy="4419602"/>
        </p:xfrm>
        <a:graphic>
          <a:graphicData uri="http://schemas.openxmlformats.org/drawingml/2006/table">
            <a:tbl>
              <a:tblPr/>
              <a:tblGrid>
                <a:gridCol w="1816100"/>
                <a:gridCol w="3289300"/>
                <a:gridCol w="2971800"/>
              </a:tblGrid>
              <a:tr h="623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구분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자바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자바스크립트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6159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해석위치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서버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클라이언트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3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언어형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컴파일러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인터프리터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85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존재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en-US" altLang="ko-KR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*.class </a:t>
                      </a:r>
                      <a:r>
                        <a:rPr kumimoji="1" lang="ko-KR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파일로 존재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en-US" altLang="ko-KR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HTML </a:t>
                      </a: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문서 내에 기술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3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객체지향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객체 지향 언어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객체 기반 언어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2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보안성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있음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없음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3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사용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어려움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70000"/>
                        <a:buFont typeface="Wingdings" panose="05000000000000000000" pitchFamily="2" charset="2"/>
                        <a:defRPr kumimoji="1" sz="24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tx2"/>
                        </a:buClr>
                        <a:defRPr kumimoji="1" sz="2000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85000"/>
                        <a:defRPr kumimoji="1">
                          <a:solidFill>
                            <a:srgbClr val="7500B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쉬움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6627" name="Text Box 19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자바와 자바스크립트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5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765" name="Group 21"/>
          <p:cNvGrpSpPr>
            <a:grpSpLocks/>
          </p:cNvGrpSpPr>
          <p:nvPr/>
        </p:nvGrpSpPr>
        <p:grpSpPr bwMode="auto">
          <a:xfrm>
            <a:off x="1676400" y="1905000"/>
            <a:ext cx="4937125" cy="4419600"/>
            <a:chOff x="1296" y="1200"/>
            <a:chExt cx="3110" cy="2784"/>
          </a:xfrm>
        </p:grpSpPr>
        <p:sp>
          <p:nvSpPr>
            <p:cNvPr id="159751" name="AutoShape 7"/>
            <p:cNvSpPr>
              <a:spLocks noChangeArrowheads="1"/>
            </p:cNvSpPr>
            <p:nvPr/>
          </p:nvSpPr>
          <p:spPr bwMode="auto">
            <a:xfrm>
              <a:off x="1947" y="1872"/>
              <a:ext cx="1584" cy="480"/>
            </a:xfrm>
            <a:prstGeom prst="flowChartDecision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ko-KR" altLang="en-US" sz="2400">
                  <a:solidFill>
                    <a:schemeClr val="tx1"/>
                  </a:solidFill>
                </a:rPr>
                <a:t>조건</a:t>
              </a:r>
            </a:p>
          </p:txBody>
        </p:sp>
        <p:sp>
          <p:nvSpPr>
            <p:cNvPr id="159752" name="AutoShape 8"/>
            <p:cNvSpPr>
              <a:spLocks noChangeArrowheads="1"/>
            </p:cNvSpPr>
            <p:nvPr/>
          </p:nvSpPr>
          <p:spPr bwMode="auto">
            <a:xfrm>
              <a:off x="2016" y="2928"/>
              <a:ext cx="1488" cy="384"/>
            </a:xfrm>
            <a:prstGeom prst="flowChartProcess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ko-KR" altLang="en-US" sz="2400">
                  <a:solidFill>
                    <a:schemeClr val="tx1"/>
                  </a:solidFill>
                </a:rPr>
                <a:t>실행문</a:t>
              </a:r>
            </a:p>
          </p:txBody>
        </p:sp>
        <p:sp>
          <p:nvSpPr>
            <p:cNvPr id="159753" name="AutoShape 9"/>
            <p:cNvSpPr>
              <a:spLocks noChangeArrowheads="1"/>
            </p:cNvSpPr>
            <p:nvPr/>
          </p:nvSpPr>
          <p:spPr bwMode="auto">
            <a:xfrm>
              <a:off x="1968" y="1200"/>
              <a:ext cx="1440" cy="336"/>
            </a:xfrm>
            <a:prstGeom prst="flowChartTermina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ko-KR" altLang="en-US" sz="2400">
                  <a:solidFill>
                    <a:schemeClr val="tx1"/>
                  </a:solidFill>
                </a:rPr>
                <a:t>시작</a:t>
              </a:r>
            </a:p>
          </p:txBody>
        </p:sp>
        <p:sp>
          <p:nvSpPr>
            <p:cNvPr id="159755" name="AutoShape 11"/>
            <p:cNvSpPr>
              <a:spLocks noChangeArrowheads="1"/>
            </p:cNvSpPr>
            <p:nvPr/>
          </p:nvSpPr>
          <p:spPr bwMode="auto">
            <a:xfrm>
              <a:off x="2064" y="3648"/>
              <a:ext cx="1440" cy="336"/>
            </a:xfrm>
            <a:prstGeom prst="flowChartTermina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ko-KR" altLang="en-US" sz="2400">
                  <a:solidFill>
                    <a:schemeClr val="tx1"/>
                  </a:solidFill>
                </a:rPr>
                <a:t>종료</a:t>
              </a:r>
            </a:p>
          </p:txBody>
        </p:sp>
        <p:sp>
          <p:nvSpPr>
            <p:cNvPr id="159756" name="Freeform 12"/>
            <p:cNvSpPr>
              <a:spLocks/>
            </p:cNvSpPr>
            <p:nvPr/>
          </p:nvSpPr>
          <p:spPr bwMode="auto">
            <a:xfrm>
              <a:off x="1296" y="2112"/>
              <a:ext cx="672" cy="960"/>
            </a:xfrm>
            <a:custGeom>
              <a:avLst/>
              <a:gdLst>
                <a:gd name="T0" fmla="*/ 672 w 672"/>
                <a:gd name="T1" fmla="*/ 1056 h 1056"/>
                <a:gd name="T2" fmla="*/ 0 w 672"/>
                <a:gd name="T3" fmla="*/ 1056 h 1056"/>
                <a:gd name="T4" fmla="*/ 0 w 672"/>
                <a:gd name="T5" fmla="*/ 0 h 1056"/>
                <a:gd name="T6" fmla="*/ 624 w 672"/>
                <a:gd name="T7" fmla="*/ 0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2" h="1056">
                  <a:moveTo>
                    <a:pt x="672" y="1056"/>
                  </a:moveTo>
                  <a:lnTo>
                    <a:pt x="0" y="1056"/>
                  </a:lnTo>
                  <a:lnTo>
                    <a:pt x="0" y="0"/>
                  </a:lnTo>
                  <a:lnTo>
                    <a:pt x="624" y="0"/>
                  </a:ln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ko-KR" altLang="en-US"/>
            </a:p>
          </p:txBody>
        </p:sp>
        <p:sp>
          <p:nvSpPr>
            <p:cNvPr id="159757" name="Freeform 13"/>
            <p:cNvSpPr>
              <a:spLocks/>
            </p:cNvSpPr>
            <p:nvPr/>
          </p:nvSpPr>
          <p:spPr bwMode="auto">
            <a:xfrm>
              <a:off x="3504" y="2112"/>
              <a:ext cx="624" cy="1680"/>
            </a:xfrm>
            <a:custGeom>
              <a:avLst/>
              <a:gdLst>
                <a:gd name="T0" fmla="*/ 0 w 624"/>
                <a:gd name="T1" fmla="*/ 0 h 1776"/>
                <a:gd name="T2" fmla="*/ 624 w 624"/>
                <a:gd name="T3" fmla="*/ 0 h 1776"/>
                <a:gd name="T4" fmla="*/ 624 w 624"/>
                <a:gd name="T5" fmla="*/ 1776 h 1776"/>
                <a:gd name="T6" fmla="*/ 48 w 624"/>
                <a:gd name="T7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4" h="1776">
                  <a:moveTo>
                    <a:pt x="0" y="0"/>
                  </a:moveTo>
                  <a:lnTo>
                    <a:pt x="624" y="0"/>
                  </a:lnTo>
                  <a:lnTo>
                    <a:pt x="624" y="1776"/>
                  </a:lnTo>
                  <a:lnTo>
                    <a:pt x="48" y="1776"/>
                  </a:ln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ko-KR" altLang="en-US"/>
            </a:p>
          </p:txBody>
        </p:sp>
        <p:sp>
          <p:nvSpPr>
            <p:cNvPr id="159758" name="Line 14"/>
            <p:cNvSpPr>
              <a:spLocks noChangeShapeType="1"/>
            </p:cNvSpPr>
            <p:nvPr/>
          </p:nvSpPr>
          <p:spPr bwMode="auto">
            <a:xfrm>
              <a:off x="2736" y="1536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ko-KR" altLang="en-US"/>
            </a:p>
          </p:txBody>
        </p:sp>
        <p:sp>
          <p:nvSpPr>
            <p:cNvPr id="159759" name="Line 15"/>
            <p:cNvSpPr>
              <a:spLocks noChangeShapeType="1"/>
            </p:cNvSpPr>
            <p:nvPr/>
          </p:nvSpPr>
          <p:spPr bwMode="auto">
            <a:xfrm>
              <a:off x="2736" y="2352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ko-KR" altLang="en-US"/>
            </a:p>
          </p:txBody>
        </p:sp>
        <p:sp>
          <p:nvSpPr>
            <p:cNvPr id="159760" name="Text Box 16"/>
            <p:cNvSpPr txBox="1">
              <a:spLocks noChangeArrowheads="1"/>
            </p:cNvSpPr>
            <p:nvPr/>
          </p:nvSpPr>
          <p:spPr bwMode="auto">
            <a:xfrm>
              <a:off x="2496" y="2448"/>
              <a:ext cx="510" cy="288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2400">
                  <a:solidFill>
                    <a:schemeClr val="tx1"/>
                  </a:solidFill>
                </a:rPr>
                <a:t>true</a:t>
              </a:r>
            </a:p>
          </p:txBody>
        </p:sp>
        <p:sp>
          <p:nvSpPr>
            <p:cNvPr id="159761" name="Text Box 17"/>
            <p:cNvSpPr txBox="1">
              <a:spLocks noChangeArrowheads="1"/>
            </p:cNvSpPr>
            <p:nvPr/>
          </p:nvSpPr>
          <p:spPr bwMode="auto">
            <a:xfrm>
              <a:off x="3840" y="2842"/>
              <a:ext cx="566" cy="288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2400">
                  <a:solidFill>
                    <a:schemeClr val="tx1"/>
                  </a:solidFill>
                </a:rPr>
                <a:t>false</a:t>
              </a:r>
            </a:p>
          </p:txBody>
        </p:sp>
      </p:grpSp>
      <p:sp>
        <p:nvSpPr>
          <p:cNvPr id="159763" name="Text Box 19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 -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반복문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(2)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50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752600"/>
            <a:ext cx="8382000" cy="4495800"/>
          </a:xfrm>
        </p:spPr>
        <p:txBody>
          <a:bodyPr/>
          <a:lstStyle/>
          <a:p>
            <a:r>
              <a:rPr lang="ko-KR" altLang="en-US" sz="2800"/>
              <a:t>기본 형식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while(</a:t>
            </a:r>
            <a:r>
              <a:rPr lang="ko-KR" altLang="en-US" sz="2400"/>
              <a:t>조건){</a:t>
            </a:r>
          </a:p>
          <a:p>
            <a:pPr lvl="2">
              <a:buFontTx/>
              <a:buNone/>
            </a:pPr>
            <a:r>
              <a:rPr lang="ko-KR" altLang="en-US" sz="2000"/>
              <a:t>명령문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 sz="2400"/>
              <a:t>}</a:t>
            </a:r>
          </a:p>
          <a:p>
            <a:r>
              <a:rPr lang="ko-KR" altLang="en-US" sz="2800"/>
              <a:t>예제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a=1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while(a&lt;11){</a:t>
            </a:r>
          </a:p>
          <a:p>
            <a:pPr lvl="2">
              <a:buFontTx/>
              <a:buNone/>
            </a:pPr>
            <a:r>
              <a:rPr lang="en-US" altLang="ko-KR" sz="2000"/>
              <a:t>document.write(a+ </a:t>
            </a:r>
            <a:r>
              <a:rPr lang="en-US" altLang="ko-KR" sz="2000">
                <a:latin typeface="Times New Roman" panose="02020603050405020304" pitchFamily="18" charset="0"/>
              </a:rPr>
              <a:t>“</a:t>
            </a:r>
            <a:r>
              <a:rPr lang="en-US" altLang="ko-KR" sz="2000"/>
              <a:t>*</a:t>
            </a:r>
            <a:r>
              <a:rPr lang="en-US" altLang="ko-KR" sz="2000">
                <a:latin typeface="Times New Roman" panose="02020603050405020304" pitchFamily="18" charset="0"/>
              </a:rPr>
              <a:t>”</a:t>
            </a:r>
            <a:r>
              <a:rPr lang="en-US" altLang="ko-KR" sz="2000"/>
              <a:t> +a+ </a:t>
            </a:r>
            <a:r>
              <a:rPr lang="en-US" altLang="ko-KR" sz="2000">
                <a:latin typeface="Times New Roman" panose="02020603050405020304" pitchFamily="18" charset="0"/>
              </a:rPr>
              <a:t>“</a:t>
            </a:r>
            <a:r>
              <a:rPr lang="en-US" altLang="ko-KR" sz="2000"/>
              <a:t>=</a:t>
            </a:r>
            <a:r>
              <a:rPr lang="en-US" altLang="ko-KR" sz="2000">
                <a:latin typeface="Times New Roman" panose="02020603050405020304" pitchFamily="18" charset="0"/>
              </a:rPr>
              <a:t>”</a:t>
            </a:r>
            <a:r>
              <a:rPr lang="en-US" altLang="ko-KR" sz="2000"/>
              <a:t>+a*a+</a:t>
            </a:r>
            <a:r>
              <a:rPr lang="en-US" altLang="ko-KR" sz="2000">
                <a:latin typeface="Times New Roman" panose="02020603050405020304" pitchFamily="18" charset="0"/>
              </a:rPr>
              <a:t>”</a:t>
            </a:r>
            <a:r>
              <a:rPr lang="en-US" altLang="ko-KR" sz="2000"/>
              <a:t>&lt;br&gt;</a:t>
            </a:r>
            <a:r>
              <a:rPr lang="en-US" altLang="ko-KR" sz="2000">
                <a:latin typeface="Times New Roman" panose="02020603050405020304" pitchFamily="18" charset="0"/>
              </a:rPr>
              <a:t>”</a:t>
            </a:r>
            <a:r>
              <a:rPr lang="en-US" altLang="ko-KR" sz="2000"/>
              <a:t>)</a:t>
            </a:r>
          </a:p>
          <a:p>
            <a:pPr lvl="2">
              <a:buFontTx/>
              <a:buNone/>
            </a:pPr>
            <a:r>
              <a:rPr lang="en-US" altLang="ko-KR" sz="2000"/>
              <a:t>A++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}</a:t>
            </a:r>
          </a:p>
        </p:txBody>
      </p:sp>
      <p:sp>
        <p:nvSpPr>
          <p:cNvPr id="132101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WHILE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51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6" y="500087"/>
            <a:ext cx="8993907" cy="5821572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52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8413636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752600"/>
            <a:ext cx="8382000" cy="4419600"/>
          </a:xfrm>
        </p:spPr>
        <p:txBody>
          <a:bodyPr/>
          <a:lstStyle/>
          <a:p>
            <a:r>
              <a:rPr lang="ko-KR" altLang="en-US" sz="2800"/>
              <a:t>기본 형식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do{</a:t>
            </a:r>
          </a:p>
          <a:p>
            <a:pPr lvl="2">
              <a:buFontTx/>
              <a:buNone/>
            </a:pPr>
            <a:r>
              <a:rPr lang="ko-KR" altLang="en-US" sz="2000"/>
              <a:t>명령문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 sz="2400"/>
              <a:t>} </a:t>
            </a:r>
            <a:r>
              <a:rPr lang="en-US" altLang="ko-KR" sz="2400"/>
              <a:t>While(</a:t>
            </a:r>
            <a:r>
              <a:rPr lang="ko-KR" altLang="en-US" sz="2400"/>
              <a:t>조건)</a:t>
            </a:r>
          </a:p>
          <a:p>
            <a:r>
              <a:rPr lang="ko-KR" altLang="en-US" sz="2800"/>
              <a:t>예제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a=1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do{</a:t>
            </a:r>
          </a:p>
          <a:p>
            <a:pPr lvl="2">
              <a:buFontTx/>
              <a:buNone/>
            </a:pPr>
            <a:r>
              <a:rPr lang="en-US" altLang="ko-KR" sz="2000"/>
              <a:t>document.write(a+ </a:t>
            </a:r>
            <a:r>
              <a:rPr lang="en-US" altLang="ko-KR" sz="2000">
                <a:latin typeface="Times New Roman" panose="02020603050405020304" pitchFamily="18" charset="0"/>
              </a:rPr>
              <a:t>“</a:t>
            </a:r>
            <a:r>
              <a:rPr lang="en-US" altLang="ko-KR" sz="2000"/>
              <a:t>*</a:t>
            </a:r>
            <a:r>
              <a:rPr lang="en-US" altLang="ko-KR" sz="2000">
                <a:latin typeface="Times New Roman" panose="02020603050405020304" pitchFamily="18" charset="0"/>
              </a:rPr>
              <a:t>”</a:t>
            </a:r>
            <a:r>
              <a:rPr lang="en-US" altLang="ko-KR" sz="2000"/>
              <a:t> +a+ </a:t>
            </a:r>
            <a:r>
              <a:rPr lang="en-US" altLang="ko-KR" sz="2000">
                <a:latin typeface="Times New Roman" panose="02020603050405020304" pitchFamily="18" charset="0"/>
              </a:rPr>
              <a:t>“</a:t>
            </a:r>
            <a:r>
              <a:rPr lang="en-US" altLang="ko-KR" sz="2000"/>
              <a:t>=</a:t>
            </a:r>
            <a:r>
              <a:rPr lang="en-US" altLang="ko-KR" sz="2000">
                <a:latin typeface="Times New Roman" panose="02020603050405020304" pitchFamily="18" charset="0"/>
              </a:rPr>
              <a:t>”</a:t>
            </a:r>
            <a:r>
              <a:rPr lang="en-US" altLang="ko-KR" sz="2000"/>
              <a:t>+a*a+</a:t>
            </a:r>
            <a:r>
              <a:rPr lang="en-US" altLang="ko-KR" sz="2000">
                <a:latin typeface="Times New Roman" panose="02020603050405020304" pitchFamily="18" charset="0"/>
              </a:rPr>
              <a:t>”</a:t>
            </a:r>
            <a:r>
              <a:rPr lang="en-US" altLang="ko-KR" sz="2000"/>
              <a:t>&lt;br&gt;</a:t>
            </a:r>
            <a:r>
              <a:rPr lang="en-US" altLang="ko-KR" sz="2000">
                <a:latin typeface="Times New Roman" panose="02020603050405020304" pitchFamily="18" charset="0"/>
              </a:rPr>
              <a:t>”</a:t>
            </a:r>
            <a:r>
              <a:rPr lang="en-US" altLang="ko-KR" sz="2000"/>
              <a:t>)</a:t>
            </a:r>
          </a:p>
          <a:p>
            <a:pPr lvl="2">
              <a:buFontTx/>
              <a:buNone/>
            </a:pPr>
            <a:r>
              <a:rPr lang="en-US" altLang="ko-KR" sz="2000"/>
              <a:t>A++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} while(a&lt;11)</a:t>
            </a:r>
            <a:endParaRPr lang="ko-KR" altLang="en-US" sz="2400"/>
          </a:p>
        </p:txBody>
      </p:sp>
      <p:sp>
        <p:nvSpPr>
          <p:cNvPr id="13824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DO WHILE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53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76400"/>
            <a:ext cx="8534400" cy="4800600"/>
          </a:xfrm>
        </p:spPr>
        <p:txBody>
          <a:bodyPr/>
          <a:lstStyle/>
          <a:p>
            <a:r>
              <a:rPr lang="en-US" altLang="ko-KR" sz="2800"/>
              <a:t>Break : </a:t>
            </a:r>
            <a:r>
              <a:rPr lang="ko-KR" altLang="en-US" sz="2800"/>
              <a:t>제어문 종료</a:t>
            </a:r>
          </a:p>
          <a:p>
            <a:r>
              <a:rPr lang="en-US" altLang="ko-KR" sz="2800"/>
              <a:t>Continue : </a:t>
            </a:r>
            <a:r>
              <a:rPr lang="ko-KR" altLang="en-US" sz="2800"/>
              <a:t>제어문 반복</a:t>
            </a:r>
          </a:p>
          <a:p>
            <a:r>
              <a:rPr lang="ko-KR" altLang="en-US" sz="2800"/>
              <a:t>예제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A=10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While(true){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		a</a:t>
            </a:r>
            <a:r>
              <a:rPr lang="en-US" altLang="ko-KR" sz="2400">
                <a:latin typeface="Times New Roman" panose="02020603050405020304" pitchFamily="18" charset="0"/>
              </a:rPr>
              <a:t>—</a:t>
            </a:r>
            <a:endParaRPr lang="en-US" altLang="ko-KR" sz="2400"/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		if(a&gt;10) continue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		if(a==0) break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		document.write(a+ </a:t>
            </a:r>
            <a:r>
              <a:rPr lang="en-US" altLang="ko-KR" sz="2400">
                <a:latin typeface="Times New Roman" panose="02020603050405020304" pitchFamily="18" charset="0"/>
              </a:rPr>
              <a:t>“</a:t>
            </a:r>
            <a:r>
              <a:rPr lang="en-US" altLang="ko-KR" sz="2400"/>
              <a:t>*</a:t>
            </a:r>
            <a:r>
              <a:rPr lang="en-US" altLang="ko-KR" sz="2400">
                <a:latin typeface="Times New Roman" panose="02020603050405020304" pitchFamily="18" charset="0"/>
              </a:rPr>
              <a:t>”</a:t>
            </a:r>
            <a:r>
              <a:rPr lang="en-US" altLang="ko-KR" sz="2400"/>
              <a:t> +a+ </a:t>
            </a:r>
            <a:r>
              <a:rPr lang="en-US" altLang="ko-KR" sz="2400">
                <a:latin typeface="Times New Roman" panose="02020603050405020304" pitchFamily="18" charset="0"/>
              </a:rPr>
              <a:t>“</a:t>
            </a:r>
            <a:r>
              <a:rPr lang="en-US" altLang="ko-KR" sz="2400"/>
              <a:t>=</a:t>
            </a:r>
            <a:r>
              <a:rPr lang="en-US" altLang="ko-KR" sz="2400">
                <a:latin typeface="Times New Roman" panose="02020603050405020304" pitchFamily="18" charset="0"/>
              </a:rPr>
              <a:t>”</a:t>
            </a:r>
            <a:r>
              <a:rPr lang="en-US" altLang="ko-KR" sz="2400"/>
              <a:t>+a*a+</a:t>
            </a:r>
            <a:r>
              <a:rPr lang="en-US" altLang="ko-KR" sz="2400">
                <a:latin typeface="Times New Roman" panose="02020603050405020304" pitchFamily="18" charset="0"/>
              </a:rPr>
              <a:t>”</a:t>
            </a:r>
            <a:r>
              <a:rPr lang="en-US" altLang="ko-KR" sz="2400"/>
              <a:t>&lt;br&gt;</a:t>
            </a:r>
            <a:r>
              <a:rPr lang="en-US" altLang="ko-KR" sz="2400">
                <a:latin typeface="Times New Roman" panose="02020603050405020304" pitchFamily="18" charset="0"/>
              </a:rPr>
              <a:t>”</a:t>
            </a:r>
            <a:r>
              <a:rPr lang="en-US" altLang="ko-KR" sz="2400"/>
              <a:t>)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2400"/>
              <a:t>}</a:t>
            </a:r>
          </a:p>
        </p:txBody>
      </p:sp>
      <p:sp>
        <p:nvSpPr>
          <p:cNvPr id="134149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BREAK, CONTINUE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54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752600"/>
            <a:ext cx="8458200" cy="4495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ko-KR" altLang="en-US" sz="2800"/>
              <a:t>함수에서 특정 값을 리턴 값으로 보내고 싶을 때 사용</a:t>
            </a:r>
          </a:p>
          <a:p>
            <a:pPr>
              <a:lnSpc>
                <a:spcPct val="90000"/>
              </a:lnSpc>
            </a:pPr>
            <a:r>
              <a:rPr lang="ko-KR" altLang="en-US" sz="2800"/>
              <a:t>예제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Function square(a){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		return a*a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}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--------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For(a=1;a&lt;11;a++){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		 document.write(a+ </a:t>
            </a:r>
            <a:r>
              <a:rPr lang="en-US" altLang="ko-KR" sz="2400">
                <a:latin typeface="Times New Roman" panose="02020603050405020304" pitchFamily="18" charset="0"/>
              </a:rPr>
              <a:t>“</a:t>
            </a:r>
            <a:r>
              <a:rPr lang="en-US" altLang="ko-KR" sz="2400"/>
              <a:t>*</a:t>
            </a:r>
            <a:r>
              <a:rPr lang="en-US" altLang="ko-KR" sz="2400">
                <a:latin typeface="Times New Roman" panose="02020603050405020304" pitchFamily="18" charset="0"/>
              </a:rPr>
              <a:t>”</a:t>
            </a:r>
            <a:r>
              <a:rPr lang="en-US" altLang="ko-KR" sz="2400"/>
              <a:t> +a+ </a:t>
            </a:r>
            <a:r>
              <a:rPr lang="en-US" altLang="ko-KR" sz="2400">
                <a:latin typeface="Times New Roman" panose="02020603050405020304" pitchFamily="18" charset="0"/>
              </a:rPr>
              <a:t>“</a:t>
            </a:r>
            <a:r>
              <a:rPr lang="en-US" altLang="ko-KR" sz="2400"/>
              <a:t>=</a:t>
            </a:r>
            <a:r>
              <a:rPr lang="en-US" altLang="ko-KR" sz="2400">
                <a:latin typeface="Times New Roman" panose="02020603050405020304" pitchFamily="18" charset="0"/>
              </a:rPr>
              <a:t>”</a:t>
            </a:r>
            <a:r>
              <a:rPr lang="en-US" altLang="ko-KR" sz="2400"/>
              <a:t>+a*a+</a:t>
            </a:r>
            <a:r>
              <a:rPr lang="en-US" altLang="ko-KR" sz="2400">
                <a:latin typeface="Times New Roman" panose="02020603050405020304" pitchFamily="18" charset="0"/>
              </a:rPr>
              <a:t>”</a:t>
            </a:r>
            <a:r>
              <a:rPr lang="en-US" altLang="ko-KR" sz="2400"/>
              <a:t>&lt;br&gt;</a:t>
            </a:r>
            <a:r>
              <a:rPr lang="en-US" altLang="ko-KR" sz="2400">
                <a:latin typeface="Times New Roman" panose="02020603050405020304" pitchFamily="18" charset="0"/>
              </a:rPr>
              <a:t>”</a:t>
            </a:r>
            <a:r>
              <a:rPr lang="en-US" altLang="ko-KR" sz="2400"/>
              <a:t>)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ko-KR" sz="2400"/>
              <a:t>}</a:t>
            </a:r>
          </a:p>
        </p:txBody>
      </p:sp>
      <p:sp>
        <p:nvSpPr>
          <p:cNvPr id="139269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RETURN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55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752600"/>
            <a:ext cx="8458200" cy="4495800"/>
          </a:xfrm>
        </p:spPr>
        <p:txBody>
          <a:bodyPr/>
          <a:lstStyle/>
          <a:p>
            <a:r>
              <a:rPr lang="ko-KR" altLang="en-US" sz="2800" dirty="0"/>
              <a:t>객체가 가지는 속성 정보를 알려준다.</a:t>
            </a:r>
          </a:p>
          <a:p>
            <a:r>
              <a:rPr lang="ko-KR" altLang="en-US" sz="2800" dirty="0"/>
              <a:t>만약 객체의 모든 속성이 5개라면 5번 반복된다.</a:t>
            </a:r>
          </a:p>
          <a:p>
            <a:r>
              <a:rPr lang="ko-KR" altLang="en-US" sz="2800" dirty="0"/>
              <a:t>자바 스크립트는 완성된 언어가 아니므로 버전업 되면서 새로 추가된 객체의 속성 정보를 알 수 있다.</a:t>
            </a:r>
          </a:p>
          <a:p>
            <a:r>
              <a:rPr lang="en-US" altLang="ko-KR" sz="2800" dirty="0"/>
              <a:t>for (variable in </a:t>
            </a:r>
            <a:r>
              <a:rPr lang="ko-KR" altLang="en-US" sz="2800" dirty="0"/>
              <a:t>객체) </a:t>
            </a:r>
            <a:br>
              <a:rPr lang="ko-KR" altLang="en-US" sz="2800" dirty="0"/>
            </a:br>
            <a:r>
              <a:rPr lang="ko-KR" altLang="en-US" sz="2800" dirty="0"/>
              <a:t>{</a:t>
            </a:r>
            <a:br>
              <a:rPr lang="ko-KR" altLang="en-US" sz="2800" dirty="0"/>
            </a:br>
            <a:r>
              <a:rPr lang="ko-KR" altLang="en-US" sz="2800" dirty="0"/>
              <a:t>   수행할 작업</a:t>
            </a:r>
            <a:br>
              <a:rPr lang="ko-KR" altLang="en-US" sz="2800" dirty="0"/>
            </a:br>
            <a:r>
              <a:rPr lang="ko-KR" altLang="en-US" sz="2800" dirty="0"/>
              <a:t>}</a:t>
            </a:r>
          </a:p>
        </p:txBody>
      </p:sp>
      <p:sp>
        <p:nvSpPr>
          <p:cNvPr id="142341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FOR IN</a:t>
            </a:r>
            <a:r>
              <a:rPr lang="en-US" altLang="ko-KR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조작문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56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676400"/>
            <a:ext cx="8610600" cy="47244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ko-KR" altLang="en-US" sz="2800"/>
              <a:t>하나의 객체에 대해 여러 가지 속성들을 한꺼번에 조작할 때 사용한다.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with (</a:t>
            </a:r>
            <a:r>
              <a:rPr lang="ko-KR" altLang="en-US" sz="2800"/>
              <a:t>객체) </a:t>
            </a:r>
            <a:br>
              <a:rPr lang="ko-KR" altLang="en-US" sz="2800"/>
            </a:br>
            <a:r>
              <a:rPr lang="ko-KR" altLang="en-US" sz="2800"/>
              <a:t>{</a:t>
            </a:r>
            <a:br>
              <a:rPr lang="ko-KR" altLang="en-US" sz="2800"/>
            </a:br>
            <a:r>
              <a:rPr lang="ko-KR" altLang="en-US" sz="2800"/>
              <a:t>   조작 내용</a:t>
            </a:r>
            <a:br>
              <a:rPr lang="ko-KR" altLang="en-US" sz="2800"/>
            </a:br>
            <a:r>
              <a:rPr lang="ko-KR" altLang="en-US" sz="2800"/>
              <a:t>}  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with (document) </a:t>
            </a:r>
            <a:br>
              <a:rPr lang="en-US" altLang="ko-KR" sz="2800"/>
            </a:br>
            <a:r>
              <a:rPr lang="en-US" altLang="ko-KR" sz="2800"/>
              <a:t>{</a:t>
            </a:r>
            <a:br>
              <a:rPr lang="en-US" altLang="ko-KR" sz="2800"/>
            </a:br>
            <a:r>
              <a:rPr lang="en-US" altLang="ko-KR" sz="2800"/>
              <a:t>	bgcolor = "white";</a:t>
            </a:r>
            <a:br>
              <a:rPr lang="en-US" altLang="ko-KR" sz="2800"/>
            </a:br>
            <a:r>
              <a:rPr lang="en-US" altLang="ko-KR" sz="2800"/>
              <a:t>	fgcolor = "red";</a:t>
            </a:r>
            <a:br>
              <a:rPr lang="en-US" altLang="ko-KR" sz="2800"/>
            </a:br>
            <a:r>
              <a:rPr lang="en-US" altLang="ko-KR" sz="2800"/>
              <a:t>}</a:t>
            </a:r>
          </a:p>
          <a:p>
            <a:pPr>
              <a:lnSpc>
                <a:spcPct val="90000"/>
              </a:lnSpc>
            </a:pPr>
            <a:endParaRPr lang="ko-KR" altLang="en-US" sz="2800"/>
          </a:p>
        </p:txBody>
      </p:sp>
      <p:sp>
        <p:nvSpPr>
          <p:cNvPr id="14336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WITH </a:t>
            </a:r>
            <a:r>
              <a:rPr lang="en-US" altLang="ko-KR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조작문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57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52" name="Group 92"/>
          <p:cNvGrpSpPr>
            <a:grpSpLocks/>
          </p:cNvGrpSpPr>
          <p:nvPr/>
        </p:nvGrpSpPr>
        <p:grpSpPr bwMode="auto">
          <a:xfrm>
            <a:off x="76200" y="1524000"/>
            <a:ext cx="8915400" cy="5022850"/>
            <a:chOff x="48" y="960"/>
            <a:chExt cx="5616" cy="3164"/>
          </a:xfrm>
        </p:grpSpPr>
        <p:grpSp>
          <p:nvGrpSpPr>
            <p:cNvPr id="168993" name="Group 33"/>
            <p:cNvGrpSpPr>
              <a:grpSpLocks/>
            </p:cNvGrpSpPr>
            <p:nvPr/>
          </p:nvGrpSpPr>
          <p:grpSpPr bwMode="auto">
            <a:xfrm>
              <a:off x="48" y="960"/>
              <a:ext cx="1290" cy="218"/>
              <a:chOff x="0" y="0"/>
              <a:chExt cx="800" cy="384"/>
            </a:xfrm>
          </p:grpSpPr>
          <p:sp>
            <p:nvSpPr>
              <p:cNvPr id="168992" name="Rectangle 3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800" cy="384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  <p:grpSp>
            <p:nvGrpSpPr>
              <p:cNvPr id="168991" name="Group 31"/>
              <p:cNvGrpSpPr>
                <a:grpSpLocks/>
              </p:cNvGrpSpPr>
              <p:nvPr/>
            </p:nvGrpSpPr>
            <p:grpSpPr bwMode="auto">
              <a:xfrm>
                <a:off x="0" y="0"/>
                <a:ext cx="800" cy="384"/>
                <a:chOff x="0" y="0"/>
                <a:chExt cx="800" cy="384"/>
              </a:xfrm>
            </p:grpSpPr>
            <p:sp>
              <p:nvSpPr>
                <p:cNvPr id="168964" name="Rectangle 4"/>
                <p:cNvSpPr>
                  <a:spLocks noChangeArrowheads="1"/>
                </p:cNvSpPr>
                <p:nvPr/>
              </p:nvSpPr>
              <p:spPr bwMode="auto">
                <a:xfrm>
                  <a:off x="40" y="0"/>
                  <a:ext cx="720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r>
                    <a:rPr lang="ko-KR" altLang="en-US" sz="16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표현식</a:t>
                  </a:r>
                </a:p>
                <a:p>
                  <a:pPr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68990" name="Rectangle 30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800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8997" name="Group 37"/>
            <p:cNvGrpSpPr>
              <a:grpSpLocks/>
            </p:cNvGrpSpPr>
            <p:nvPr/>
          </p:nvGrpSpPr>
          <p:grpSpPr bwMode="auto">
            <a:xfrm>
              <a:off x="1344" y="960"/>
              <a:ext cx="4320" cy="218"/>
              <a:chOff x="800" y="0"/>
              <a:chExt cx="1934" cy="384"/>
            </a:xfrm>
          </p:grpSpPr>
          <p:sp>
            <p:nvSpPr>
              <p:cNvPr id="168996" name="Rectangle 36"/>
              <p:cNvSpPr>
                <a:spLocks noChangeArrowheads="1"/>
              </p:cNvSpPr>
              <p:nvPr/>
            </p:nvSpPr>
            <p:spPr bwMode="auto">
              <a:xfrm>
                <a:off x="800" y="0"/>
                <a:ext cx="1934" cy="384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  <p:grpSp>
            <p:nvGrpSpPr>
              <p:cNvPr id="168995" name="Group 35"/>
              <p:cNvGrpSpPr>
                <a:grpSpLocks/>
              </p:cNvGrpSpPr>
              <p:nvPr/>
            </p:nvGrpSpPr>
            <p:grpSpPr bwMode="auto">
              <a:xfrm>
                <a:off x="800" y="0"/>
                <a:ext cx="1934" cy="384"/>
                <a:chOff x="800" y="0"/>
                <a:chExt cx="1934" cy="384"/>
              </a:xfrm>
            </p:grpSpPr>
            <p:sp>
              <p:nvSpPr>
                <p:cNvPr id="168965" name="Rectangle 5"/>
                <p:cNvSpPr>
                  <a:spLocks noChangeArrowheads="1"/>
                </p:cNvSpPr>
                <p:nvPr/>
              </p:nvSpPr>
              <p:spPr bwMode="auto">
                <a:xfrm>
                  <a:off x="840" y="0"/>
                  <a:ext cx="1854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r>
                    <a:rPr lang="ko-KR" altLang="en-US" sz="16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설명</a:t>
                  </a:r>
                </a:p>
                <a:p>
                  <a:pPr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68994" name="Rectangle 34"/>
                <p:cNvSpPr>
                  <a:spLocks noChangeArrowheads="1"/>
                </p:cNvSpPr>
                <p:nvPr/>
              </p:nvSpPr>
              <p:spPr bwMode="auto">
                <a:xfrm>
                  <a:off x="800" y="0"/>
                  <a:ext cx="1934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8999" name="Group 39"/>
            <p:cNvGrpSpPr>
              <a:grpSpLocks/>
            </p:cNvGrpSpPr>
            <p:nvPr/>
          </p:nvGrpSpPr>
          <p:grpSpPr bwMode="auto">
            <a:xfrm>
              <a:off x="48" y="1178"/>
              <a:ext cx="1290" cy="218"/>
              <a:chOff x="0" y="384"/>
              <a:chExt cx="800" cy="384"/>
            </a:xfrm>
          </p:grpSpPr>
          <p:sp>
            <p:nvSpPr>
              <p:cNvPr id="168966" name="Rectangle 6"/>
              <p:cNvSpPr>
                <a:spLocks noChangeArrowheads="1"/>
              </p:cNvSpPr>
              <p:nvPr/>
            </p:nvSpPr>
            <p:spPr bwMode="auto">
              <a:xfrm>
                <a:off x="40" y="384"/>
                <a:ext cx="720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alert("</a:t>
                </a:r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메시지") 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8998" name="Rectangle 38"/>
              <p:cNvSpPr>
                <a:spLocks noChangeArrowheads="1"/>
              </p:cNvSpPr>
              <p:nvPr/>
            </p:nvSpPr>
            <p:spPr bwMode="auto">
              <a:xfrm>
                <a:off x="0" y="384"/>
                <a:ext cx="800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01" name="Group 41"/>
            <p:cNvGrpSpPr>
              <a:grpSpLocks/>
            </p:cNvGrpSpPr>
            <p:nvPr/>
          </p:nvGrpSpPr>
          <p:grpSpPr bwMode="auto">
            <a:xfrm>
              <a:off x="1344" y="1178"/>
              <a:ext cx="4320" cy="218"/>
              <a:chOff x="800" y="384"/>
              <a:chExt cx="1934" cy="384"/>
            </a:xfrm>
          </p:grpSpPr>
          <p:sp>
            <p:nvSpPr>
              <p:cNvPr id="168967" name="Rectangle 7"/>
              <p:cNvSpPr>
                <a:spLocks noChangeArrowheads="1"/>
              </p:cNvSpPr>
              <p:nvPr/>
            </p:nvSpPr>
            <p:spPr bwMode="auto">
              <a:xfrm>
                <a:off x="840" y="384"/>
                <a:ext cx="1854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ko-KR" altLang="en-US" sz="16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‘</a:t>
                </a:r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확인</a:t>
                </a:r>
                <a:r>
                  <a:rPr lang="ko-KR" altLang="en-US" sz="16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’</a:t>
                </a:r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 버튼이 있는 메시지 창을 띄움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00" name="Rectangle 40"/>
              <p:cNvSpPr>
                <a:spLocks noChangeArrowheads="1"/>
              </p:cNvSpPr>
              <p:nvPr/>
            </p:nvSpPr>
            <p:spPr bwMode="auto">
              <a:xfrm>
                <a:off x="800" y="384"/>
                <a:ext cx="1934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03" name="Group 43"/>
            <p:cNvGrpSpPr>
              <a:grpSpLocks/>
            </p:cNvGrpSpPr>
            <p:nvPr/>
          </p:nvGrpSpPr>
          <p:grpSpPr bwMode="auto">
            <a:xfrm>
              <a:off x="48" y="1396"/>
              <a:ext cx="1290" cy="273"/>
              <a:chOff x="0" y="768"/>
              <a:chExt cx="800" cy="480"/>
            </a:xfrm>
          </p:grpSpPr>
          <p:sp>
            <p:nvSpPr>
              <p:cNvPr id="168968" name="Rectangle 8"/>
              <p:cNvSpPr>
                <a:spLocks noChangeArrowheads="1"/>
              </p:cNvSpPr>
              <p:nvPr/>
            </p:nvSpPr>
            <p:spPr bwMode="auto">
              <a:xfrm>
                <a:off x="40" y="768"/>
                <a:ext cx="720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4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prompt("</a:t>
                </a:r>
                <a:r>
                  <a:rPr lang="ko-KR" altLang="en-US" sz="14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메시지","기본 문구") </a:t>
                </a:r>
              </a:p>
              <a:p>
                <a:pPr eaLnBrk="0" latinLnBrk="0" hangingPunct="0"/>
                <a:endParaRPr lang="ko-KR" altLang="en-US" sz="14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02" name="Rectangle 42"/>
              <p:cNvSpPr>
                <a:spLocks noChangeArrowheads="1"/>
              </p:cNvSpPr>
              <p:nvPr/>
            </p:nvSpPr>
            <p:spPr bwMode="auto">
              <a:xfrm>
                <a:off x="0" y="768"/>
                <a:ext cx="800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05" name="Group 45"/>
            <p:cNvGrpSpPr>
              <a:grpSpLocks/>
            </p:cNvGrpSpPr>
            <p:nvPr/>
          </p:nvGrpSpPr>
          <p:grpSpPr bwMode="auto">
            <a:xfrm>
              <a:off x="1344" y="1396"/>
              <a:ext cx="4320" cy="273"/>
              <a:chOff x="800" y="768"/>
              <a:chExt cx="1934" cy="480"/>
            </a:xfrm>
          </p:grpSpPr>
          <p:sp>
            <p:nvSpPr>
              <p:cNvPr id="168969" name="Rectangle 9"/>
              <p:cNvSpPr>
                <a:spLocks noChangeArrowheads="1"/>
              </p:cNvSpPr>
              <p:nvPr/>
            </p:nvSpPr>
            <p:spPr bwMode="auto">
              <a:xfrm>
                <a:off x="840" y="768"/>
                <a:ext cx="1854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입력상자가 있는 메시지 창을 띄움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04" name="Rectangle 44"/>
              <p:cNvSpPr>
                <a:spLocks noChangeArrowheads="1"/>
              </p:cNvSpPr>
              <p:nvPr/>
            </p:nvSpPr>
            <p:spPr bwMode="auto">
              <a:xfrm>
                <a:off x="800" y="768"/>
                <a:ext cx="1934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07" name="Group 47"/>
            <p:cNvGrpSpPr>
              <a:grpSpLocks/>
            </p:cNvGrpSpPr>
            <p:nvPr/>
          </p:nvGrpSpPr>
          <p:grpSpPr bwMode="auto">
            <a:xfrm>
              <a:off x="48" y="1669"/>
              <a:ext cx="1290" cy="273"/>
              <a:chOff x="0" y="1248"/>
              <a:chExt cx="800" cy="480"/>
            </a:xfrm>
          </p:grpSpPr>
          <p:sp>
            <p:nvSpPr>
              <p:cNvPr id="168970" name="Rectangle 10"/>
              <p:cNvSpPr>
                <a:spLocks noChangeArrowheads="1"/>
              </p:cNvSpPr>
              <p:nvPr/>
            </p:nvSpPr>
            <p:spPr bwMode="auto">
              <a:xfrm>
                <a:off x="40" y="1248"/>
                <a:ext cx="720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confirm("</a:t>
                </a:r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메시지") 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06" name="Rectangle 46"/>
              <p:cNvSpPr>
                <a:spLocks noChangeArrowheads="1"/>
              </p:cNvSpPr>
              <p:nvPr/>
            </p:nvSpPr>
            <p:spPr bwMode="auto">
              <a:xfrm>
                <a:off x="0" y="1248"/>
                <a:ext cx="800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09" name="Group 49"/>
            <p:cNvGrpSpPr>
              <a:grpSpLocks/>
            </p:cNvGrpSpPr>
            <p:nvPr/>
          </p:nvGrpSpPr>
          <p:grpSpPr bwMode="auto">
            <a:xfrm>
              <a:off x="1344" y="1669"/>
              <a:ext cx="4320" cy="273"/>
              <a:chOff x="800" y="1248"/>
              <a:chExt cx="1934" cy="480"/>
            </a:xfrm>
          </p:grpSpPr>
          <p:sp>
            <p:nvSpPr>
              <p:cNvPr id="168971" name="Rectangle 11"/>
              <p:cNvSpPr>
                <a:spLocks noChangeArrowheads="1"/>
              </p:cNvSpPr>
              <p:nvPr/>
            </p:nvSpPr>
            <p:spPr bwMode="auto">
              <a:xfrm>
                <a:off x="840" y="1248"/>
                <a:ext cx="1854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ko-KR" altLang="en-US" sz="16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‘</a:t>
                </a:r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확인</a:t>
                </a:r>
                <a:r>
                  <a:rPr lang="ko-KR" altLang="en-US" sz="16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’</a:t>
                </a:r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, </a:t>
                </a:r>
                <a:r>
                  <a:rPr lang="ko-KR" altLang="en-US" sz="16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‘</a:t>
                </a:r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취소</a:t>
                </a:r>
                <a:r>
                  <a:rPr lang="ko-KR" altLang="en-US" sz="16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’</a:t>
                </a:r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 버튼이 있는 메시지 창을 띄움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08" name="Rectangle 48"/>
              <p:cNvSpPr>
                <a:spLocks noChangeArrowheads="1"/>
              </p:cNvSpPr>
              <p:nvPr/>
            </p:nvSpPr>
            <p:spPr bwMode="auto">
              <a:xfrm>
                <a:off x="800" y="1248"/>
                <a:ext cx="1934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11" name="Group 51"/>
            <p:cNvGrpSpPr>
              <a:grpSpLocks/>
            </p:cNvGrpSpPr>
            <p:nvPr/>
          </p:nvGrpSpPr>
          <p:grpSpPr bwMode="auto">
            <a:xfrm>
              <a:off x="48" y="1942"/>
              <a:ext cx="1290" cy="218"/>
              <a:chOff x="0" y="1728"/>
              <a:chExt cx="800" cy="384"/>
            </a:xfrm>
          </p:grpSpPr>
          <p:sp>
            <p:nvSpPr>
              <p:cNvPr id="168972" name="Rectangle 12"/>
              <p:cNvSpPr>
                <a:spLocks noChangeArrowheads="1"/>
              </p:cNvSpPr>
              <p:nvPr/>
            </p:nvSpPr>
            <p:spPr bwMode="auto">
              <a:xfrm>
                <a:off x="40" y="1728"/>
                <a:ext cx="720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eval( )</a:t>
                </a:r>
              </a:p>
              <a:p>
                <a:pPr eaLnBrk="0" latinLnBrk="0" hangingPunct="0"/>
                <a:endParaRPr lang="en-US" altLang="ko-KR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10" name="Rectangle 50"/>
              <p:cNvSpPr>
                <a:spLocks noChangeArrowheads="1"/>
              </p:cNvSpPr>
              <p:nvPr/>
            </p:nvSpPr>
            <p:spPr bwMode="auto">
              <a:xfrm>
                <a:off x="0" y="1728"/>
                <a:ext cx="800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13" name="Group 53"/>
            <p:cNvGrpSpPr>
              <a:grpSpLocks/>
            </p:cNvGrpSpPr>
            <p:nvPr/>
          </p:nvGrpSpPr>
          <p:grpSpPr bwMode="auto">
            <a:xfrm>
              <a:off x="1344" y="1942"/>
              <a:ext cx="4320" cy="218"/>
              <a:chOff x="800" y="1728"/>
              <a:chExt cx="1934" cy="384"/>
            </a:xfrm>
          </p:grpSpPr>
          <p:sp>
            <p:nvSpPr>
              <p:cNvPr id="168973" name="Rectangle 13"/>
              <p:cNvSpPr>
                <a:spLocks noChangeArrowheads="1"/>
              </p:cNvSpPr>
              <p:nvPr/>
            </p:nvSpPr>
            <p:spPr bwMode="auto">
              <a:xfrm>
                <a:off x="840" y="1728"/>
                <a:ext cx="1854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문자열을 수식으로 바꿈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12" name="Rectangle 52"/>
              <p:cNvSpPr>
                <a:spLocks noChangeArrowheads="1"/>
              </p:cNvSpPr>
              <p:nvPr/>
            </p:nvSpPr>
            <p:spPr bwMode="auto">
              <a:xfrm>
                <a:off x="800" y="1728"/>
                <a:ext cx="1934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15" name="Group 55"/>
            <p:cNvGrpSpPr>
              <a:grpSpLocks/>
            </p:cNvGrpSpPr>
            <p:nvPr/>
          </p:nvGrpSpPr>
          <p:grpSpPr bwMode="auto">
            <a:xfrm>
              <a:off x="48" y="2160"/>
              <a:ext cx="1290" cy="273"/>
              <a:chOff x="0" y="2112"/>
              <a:chExt cx="800" cy="480"/>
            </a:xfrm>
          </p:grpSpPr>
          <p:sp>
            <p:nvSpPr>
              <p:cNvPr id="168974" name="Rectangle 14"/>
              <p:cNvSpPr>
                <a:spLocks noChangeArrowheads="1"/>
              </p:cNvSpPr>
              <p:nvPr/>
            </p:nvSpPr>
            <p:spPr bwMode="auto">
              <a:xfrm>
                <a:off x="40" y="2112"/>
                <a:ext cx="720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isNan( )</a:t>
                </a:r>
              </a:p>
              <a:p>
                <a:pPr eaLnBrk="0" latinLnBrk="0" hangingPunct="0"/>
                <a:endParaRPr lang="en-US" altLang="ko-KR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14" name="Rectangle 54"/>
              <p:cNvSpPr>
                <a:spLocks noChangeArrowheads="1"/>
              </p:cNvSpPr>
              <p:nvPr/>
            </p:nvSpPr>
            <p:spPr bwMode="auto">
              <a:xfrm>
                <a:off x="0" y="2112"/>
                <a:ext cx="800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17" name="Group 57"/>
            <p:cNvGrpSpPr>
              <a:grpSpLocks/>
            </p:cNvGrpSpPr>
            <p:nvPr/>
          </p:nvGrpSpPr>
          <p:grpSpPr bwMode="auto">
            <a:xfrm>
              <a:off x="1344" y="2160"/>
              <a:ext cx="4320" cy="273"/>
              <a:chOff x="800" y="2112"/>
              <a:chExt cx="1934" cy="480"/>
            </a:xfrm>
          </p:grpSpPr>
          <p:sp>
            <p:nvSpPr>
              <p:cNvPr id="168975" name="Rectangle 15"/>
              <p:cNvSpPr>
                <a:spLocks noChangeArrowheads="1"/>
              </p:cNvSpPr>
              <p:nvPr/>
            </p:nvSpPr>
            <p:spPr bwMode="auto">
              <a:xfrm>
                <a:off x="840" y="2112"/>
                <a:ext cx="1854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전달받은 값이 숫자인지 문자인지 판별하여 숫자가 아닌 경우 </a:t>
                </a:r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true </a:t>
                </a:r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값을 반환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16" name="Rectangle 56"/>
              <p:cNvSpPr>
                <a:spLocks noChangeArrowheads="1"/>
              </p:cNvSpPr>
              <p:nvPr/>
            </p:nvSpPr>
            <p:spPr bwMode="auto">
              <a:xfrm>
                <a:off x="800" y="2112"/>
                <a:ext cx="1934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19" name="Group 59"/>
            <p:cNvGrpSpPr>
              <a:grpSpLocks/>
            </p:cNvGrpSpPr>
            <p:nvPr/>
          </p:nvGrpSpPr>
          <p:grpSpPr bwMode="auto">
            <a:xfrm>
              <a:off x="48" y="2433"/>
              <a:ext cx="1290" cy="218"/>
              <a:chOff x="0" y="2592"/>
              <a:chExt cx="800" cy="384"/>
            </a:xfrm>
          </p:grpSpPr>
          <p:sp>
            <p:nvSpPr>
              <p:cNvPr id="168976" name="Rectangle 16"/>
              <p:cNvSpPr>
                <a:spLocks noChangeArrowheads="1"/>
              </p:cNvSpPr>
              <p:nvPr/>
            </p:nvSpPr>
            <p:spPr bwMode="auto">
              <a:xfrm>
                <a:off x="40" y="2592"/>
                <a:ext cx="720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parseFloart( )</a:t>
                </a:r>
              </a:p>
              <a:p>
                <a:pPr eaLnBrk="0" latinLnBrk="0" hangingPunct="0"/>
                <a:endParaRPr lang="en-US" altLang="ko-KR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18" name="Rectangle 58"/>
              <p:cNvSpPr>
                <a:spLocks noChangeArrowheads="1"/>
              </p:cNvSpPr>
              <p:nvPr/>
            </p:nvSpPr>
            <p:spPr bwMode="auto">
              <a:xfrm>
                <a:off x="0" y="2592"/>
                <a:ext cx="800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21" name="Group 61"/>
            <p:cNvGrpSpPr>
              <a:grpSpLocks/>
            </p:cNvGrpSpPr>
            <p:nvPr/>
          </p:nvGrpSpPr>
          <p:grpSpPr bwMode="auto">
            <a:xfrm>
              <a:off x="1344" y="2433"/>
              <a:ext cx="4320" cy="218"/>
              <a:chOff x="800" y="2592"/>
              <a:chExt cx="1934" cy="384"/>
            </a:xfrm>
          </p:grpSpPr>
          <p:sp>
            <p:nvSpPr>
              <p:cNvPr id="168977" name="Rectangle 17"/>
              <p:cNvSpPr>
                <a:spLocks noChangeArrowheads="1"/>
              </p:cNvSpPr>
              <p:nvPr/>
            </p:nvSpPr>
            <p:spPr bwMode="auto">
              <a:xfrm>
                <a:off x="840" y="2592"/>
                <a:ext cx="1854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문자열을 부동소수점으로 바꿈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20" name="Rectangle 60"/>
              <p:cNvSpPr>
                <a:spLocks noChangeArrowheads="1"/>
              </p:cNvSpPr>
              <p:nvPr/>
            </p:nvSpPr>
            <p:spPr bwMode="auto">
              <a:xfrm>
                <a:off x="800" y="2592"/>
                <a:ext cx="1934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23" name="Group 63"/>
            <p:cNvGrpSpPr>
              <a:grpSpLocks/>
            </p:cNvGrpSpPr>
            <p:nvPr/>
          </p:nvGrpSpPr>
          <p:grpSpPr bwMode="auto">
            <a:xfrm>
              <a:off x="48" y="2651"/>
              <a:ext cx="1290" cy="218"/>
              <a:chOff x="0" y="2976"/>
              <a:chExt cx="800" cy="384"/>
            </a:xfrm>
          </p:grpSpPr>
          <p:sp>
            <p:nvSpPr>
              <p:cNvPr id="168978" name="Rectangle 18"/>
              <p:cNvSpPr>
                <a:spLocks noChangeArrowheads="1"/>
              </p:cNvSpPr>
              <p:nvPr/>
            </p:nvSpPr>
            <p:spPr bwMode="auto">
              <a:xfrm>
                <a:off x="40" y="2976"/>
                <a:ext cx="720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parseInt( )</a:t>
                </a:r>
              </a:p>
              <a:p>
                <a:pPr eaLnBrk="0" latinLnBrk="0" hangingPunct="0"/>
                <a:endParaRPr lang="en-US" altLang="ko-KR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22" name="Rectangle 62"/>
              <p:cNvSpPr>
                <a:spLocks noChangeArrowheads="1"/>
              </p:cNvSpPr>
              <p:nvPr/>
            </p:nvSpPr>
            <p:spPr bwMode="auto">
              <a:xfrm>
                <a:off x="0" y="2976"/>
                <a:ext cx="800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25" name="Group 65"/>
            <p:cNvGrpSpPr>
              <a:grpSpLocks/>
            </p:cNvGrpSpPr>
            <p:nvPr/>
          </p:nvGrpSpPr>
          <p:grpSpPr bwMode="auto">
            <a:xfrm>
              <a:off x="1344" y="2651"/>
              <a:ext cx="4320" cy="218"/>
              <a:chOff x="800" y="2976"/>
              <a:chExt cx="1934" cy="384"/>
            </a:xfrm>
          </p:grpSpPr>
          <p:sp>
            <p:nvSpPr>
              <p:cNvPr id="168979" name="Rectangle 19"/>
              <p:cNvSpPr>
                <a:spLocks noChangeArrowheads="1"/>
              </p:cNvSpPr>
              <p:nvPr/>
            </p:nvSpPr>
            <p:spPr bwMode="auto">
              <a:xfrm>
                <a:off x="840" y="2976"/>
                <a:ext cx="1854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문자열을 정수로 바꿈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24" name="Rectangle 64"/>
              <p:cNvSpPr>
                <a:spLocks noChangeArrowheads="1"/>
              </p:cNvSpPr>
              <p:nvPr/>
            </p:nvSpPr>
            <p:spPr bwMode="auto">
              <a:xfrm>
                <a:off x="800" y="2976"/>
                <a:ext cx="1934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27" name="Group 67"/>
            <p:cNvGrpSpPr>
              <a:grpSpLocks/>
            </p:cNvGrpSpPr>
            <p:nvPr/>
          </p:nvGrpSpPr>
          <p:grpSpPr bwMode="auto">
            <a:xfrm>
              <a:off x="48" y="2869"/>
              <a:ext cx="1290" cy="273"/>
              <a:chOff x="0" y="3360"/>
              <a:chExt cx="800" cy="480"/>
            </a:xfrm>
          </p:grpSpPr>
          <p:sp>
            <p:nvSpPr>
              <p:cNvPr id="168980" name="Rectangle 20"/>
              <p:cNvSpPr>
                <a:spLocks noChangeArrowheads="1"/>
              </p:cNvSpPr>
              <p:nvPr/>
            </p:nvSpPr>
            <p:spPr bwMode="auto">
              <a:xfrm>
                <a:off x="40" y="3360"/>
                <a:ext cx="720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escape( )</a:t>
                </a:r>
              </a:p>
              <a:p>
                <a:pPr eaLnBrk="0" latinLnBrk="0" hangingPunct="0"/>
                <a:endParaRPr lang="en-US" altLang="ko-KR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26" name="Rectangle 66"/>
              <p:cNvSpPr>
                <a:spLocks noChangeArrowheads="1"/>
              </p:cNvSpPr>
              <p:nvPr/>
            </p:nvSpPr>
            <p:spPr bwMode="auto">
              <a:xfrm>
                <a:off x="0" y="3360"/>
                <a:ext cx="800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29" name="Group 69"/>
            <p:cNvGrpSpPr>
              <a:grpSpLocks/>
            </p:cNvGrpSpPr>
            <p:nvPr/>
          </p:nvGrpSpPr>
          <p:grpSpPr bwMode="auto">
            <a:xfrm>
              <a:off x="1344" y="2869"/>
              <a:ext cx="4320" cy="273"/>
              <a:chOff x="800" y="3360"/>
              <a:chExt cx="1934" cy="480"/>
            </a:xfrm>
          </p:grpSpPr>
          <p:sp>
            <p:nvSpPr>
              <p:cNvPr id="168981" name="Rectangle 21"/>
              <p:cNvSpPr>
                <a:spLocks noChangeArrowheads="1"/>
              </p:cNvSpPr>
              <p:nvPr/>
            </p:nvSpPr>
            <p:spPr bwMode="auto">
              <a:xfrm>
                <a:off x="840" y="3360"/>
                <a:ext cx="1854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4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ISO-Latin-1 </a:t>
                </a:r>
                <a:r>
                  <a:rPr lang="ko-KR" altLang="en-US" sz="14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문자 셋을 아스키 값으로 바꿈, 문자 값을 </a:t>
                </a:r>
                <a:r>
                  <a:rPr lang="en-US" altLang="ko-KR" sz="14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URL </a:t>
                </a:r>
                <a:r>
                  <a:rPr lang="ko-KR" altLang="en-US" sz="14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표기형으로 변환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28" name="Rectangle 68"/>
              <p:cNvSpPr>
                <a:spLocks noChangeArrowheads="1"/>
              </p:cNvSpPr>
              <p:nvPr/>
            </p:nvSpPr>
            <p:spPr bwMode="auto">
              <a:xfrm>
                <a:off x="800" y="3360"/>
                <a:ext cx="1934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31" name="Group 71"/>
            <p:cNvGrpSpPr>
              <a:grpSpLocks/>
            </p:cNvGrpSpPr>
            <p:nvPr/>
          </p:nvGrpSpPr>
          <p:grpSpPr bwMode="auto">
            <a:xfrm>
              <a:off x="48" y="3142"/>
              <a:ext cx="1290" cy="273"/>
              <a:chOff x="0" y="3840"/>
              <a:chExt cx="800" cy="480"/>
            </a:xfrm>
          </p:grpSpPr>
          <p:sp>
            <p:nvSpPr>
              <p:cNvPr id="168982" name="Rectangle 22"/>
              <p:cNvSpPr>
                <a:spLocks noChangeArrowheads="1"/>
              </p:cNvSpPr>
              <p:nvPr/>
            </p:nvSpPr>
            <p:spPr bwMode="auto">
              <a:xfrm>
                <a:off x="40" y="3840"/>
                <a:ext cx="720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unescape( )</a:t>
                </a:r>
              </a:p>
              <a:p>
                <a:pPr eaLnBrk="0" latinLnBrk="0" hangingPunct="0"/>
                <a:endParaRPr lang="en-US" altLang="ko-KR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30" name="Rectangle 70"/>
              <p:cNvSpPr>
                <a:spLocks noChangeArrowheads="1"/>
              </p:cNvSpPr>
              <p:nvPr/>
            </p:nvSpPr>
            <p:spPr bwMode="auto">
              <a:xfrm>
                <a:off x="0" y="3840"/>
                <a:ext cx="800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33" name="Group 73"/>
            <p:cNvGrpSpPr>
              <a:grpSpLocks/>
            </p:cNvGrpSpPr>
            <p:nvPr/>
          </p:nvGrpSpPr>
          <p:grpSpPr bwMode="auto">
            <a:xfrm>
              <a:off x="1344" y="3142"/>
              <a:ext cx="4320" cy="273"/>
              <a:chOff x="800" y="3840"/>
              <a:chExt cx="1934" cy="480"/>
            </a:xfrm>
          </p:grpSpPr>
          <p:sp>
            <p:nvSpPr>
              <p:cNvPr id="168983" name="Rectangle 23"/>
              <p:cNvSpPr>
                <a:spLocks noChangeArrowheads="1"/>
              </p:cNvSpPr>
              <p:nvPr/>
            </p:nvSpPr>
            <p:spPr bwMode="auto">
              <a:xfrm>
                <a:off x="840" y="3840"/>
                <a:ext cx="1854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ko-KR" altLang="en-US" sz="14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아스키 값을 </a:t>
                </a:r>
                <a:r>
                  <a:rPr lang="en-US" altLang="ko-KR" sz="14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ISO-Latin-1 </a:t>
                </a:r>
                <a:r>
                  <a:rPr lang="ko-KR" altLang="en-US" sz="14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문자 셋으로 바꿈, </a:t>
                </a:r>
                <a:r>
                  <a:rPr lang="en-US" altLang="ko-KR" sz="14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URL </a:t>
                </a:r>
                <a:r>
                  <a:rPr lang="ko-KR" altLang="en-US" sz="14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표기형을 문자로 변환</a:t>
                </a:r>
              </a:p>
              <a:p>
                <a:pPr eaLnBrk="0" latinLnBrk="0" hangingPunct="0"/>
                <a:endParaRPr lang="ko-KR" altLang="en-US" sz="14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32" name="Rectangle 72"/>
              <p:cNvSpPr>
                <a:spLocks noChangeArrowheads="1"/>
              </p:cNvSpPr>
              <p:nvPr/>
            </p:nvSpPr>
            <p:spPr bwMode="auto">
              <a:xfrm>
                <a:off x="800" y="3840"/>
                <a:ext cx="1934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35" name="Group 75"/>
            <p:cNvGrpSpPr>
              <a:grpSpLocks/>
            </p:cNvGrpSpPr>
            <p:nvPr/>
          </p:nvGrpSpPr>
          <p:grpSpPr bwMode="auto">
            <a:xfrm>
              <a:off x="48" y="3415"/>
              <a:ext cx="1290" cy="273"/>
              <a:chOff x="0" y="4320"/>
              <a:chExt cx="800" cy="480"/>
            </a:xfrm>
          </p:grpSpPr>
          <p:sp>
            <p:nvSpPr>
              <p:cNvPr id="168984" name="Rectangle 24"/>
              <p:cNvSpPr>
                <a:spLocks noChangeArrowheads="1"/>
              </p:cNvSpPr>
              <p:nvPr/>
            </p:nvSpPr>
            <p:spPr bwMode="auto">
              <a:xfrm>
                <a:off x="40" y="4320"/>
                <a:ext cx="720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isFinite( )</a:t>
                </a:r>
              </a:p>
              <a:p>
                <a:pPr eaLnBrk="0" latinLnBrk="0" hangingPunct="0"/>
                <a:endParaRPr lang="en-US" altLang="ko-KR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34" name="Rectangle 74"/>
              <p:cNvSpPr>
                <a:spLocks noChangeArrowheads="1"/>
              </p:cNvSpPr>
              <p:nvPr/>
            </p:nvSpPr>
            <p:spPr bwMode="auto">
              <a:xfrm>
                <a:off x="0" y="4320"/>
                <a:ext cx="800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37" name="Group 77"/>
            <p:cNvGrpSpPr>
              <a:grpSpLocks/>
            </p:cNvGrpSpPr>
            <p:nvPr/>
          </p:nvGrpSpPr>
          <p:grpSpPr bwMode="auto">
            <a:xfrm>
              <a:off x="1344" y="3415"/>
              <a:ext cx="4320" cy="273"/>
              <a:chOff x="800" y="4320"/>
              <a:chExt cx="1934" cy="480"/>
            </a:xfrm>
          </p:grpSpPr>
          <p:sp>
            <p:nvSpPr>
              <p:cNvPr id="168985" name="Rectangle 25"/>
              <p:cNvSpPr>
                <a:spLocks noChangeArrowheads="1"/>
              </p:cNvSpPr>
              <p:nvPr/>
            </p:nvSpPr>
            <p:spPr bwMode="auto">
              <a:xfrm>
                <a:off x="840" y="4320"/>
                <a:ext cx="1854" cy="4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전달받은 값이 유리수인지 판단하여 유리수인 경우에만 </a:t>
                </a:r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true </a:t>
                </a:r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값 반환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36" name="Rectangle 76"/>
              <p:cNvSpPr>
                <a:spLocks noChangeArrowheads="1"/>
              </p:cNvSpPr>
              <p:nvPr/>
            </p:nvSpPr>
            <p:spPr bwMode="auto">
              <a:xfrm>
                <a:off x="800" y="4320"/>
                <a:ext cx="1934" cy="480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39" name="Group 79"/>
            <p:cNvGrpSpPr>
              <a:grpSpLocks/>
            </p:cNvGrpSpPr>
            <p:nvPr/>
          </p:nvGrpSpPr>
          <p:grpSpPr bwMode="auto">
            <a:xfrm>
              <a:off x="48" y="3688"/>
              <a:ext cx="1290" cy="218"/>
              <a:chOff x="0" y="4800"/>
              <a:chExt cx="800" cy="384"/>
            </a:xfrm>
          </p:grpSpPr>
          <p:sp>
            <p:nvSpPr>
              <p:cNvPr id="168986" name="Rectangle 26"/>
              <p:cNvSpPr>
                <a:spLocks noChangeArrowheads="1"/>
              </p:cNvSpPr>
              <p:nvPr/>
            </p:nvSpPr>
            <p:spPr bwMode="auto">
              <a:xfrm>
                <a:off x="40" y="4800"/>
                <a:ext cx="720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Number( )</a:t>
                </a:r>
              </a:p>
              <a:p>
                <a:pPr eaLnBrk="0" latinLnBrk="0" hangingPunct="0"/>
                <a:endParaRPr lang="en-US" altLang="ko-KR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38" name="Rectangle 78"/>
              <p:cNvSpPr>
                <a:spLocks noChangeArrowheads="1"/>
              </p:cNvSpPr>
              <p:nvPr/>
            </p:nvSpPr>
            <p:spPr bwMode="auto">
              <a:xfrm>
                <a:off x="0" y="4800"/>
                <a:ext cx="800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41" name="Group 81"/>
            <p:cNvGrpSpPr>
              <a:grpSpLocks/>
            </p:cNvGrpSpPr>
            <p:nvPr/>
          </p:nvGrpSpPr>
          <p:grpSpPr bwMode="auto">
            <a:xfrm>
              <a:off x="1344" y="3688"/>
              <a:ext cx="4320" cy="218"/>
              <a:chOff x="800" y="4800"/>
              <a:chExt cx="1934" cy="384"/>
            </a:xfrm>
          </p:grpSpPr>
          <p:sp>
            <p:nvSpPr>
              <p:cNvPr id="168987" name="Rectangle 27"/>
              <p:cNvSpPr>
                <a:spLocks noChangeArrowheads="1"/>
              </p:cNvSpPr>
              <p:nvPr/>
            </p:nvSpPr>
            <p:spPr bwMode="auto">
              <a:xfrm>
                <a:off x="840" y="4800"/>
                <a:ext cx="1854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객체를 수치로 변환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40" name="Rectangle 80"/>
              <p:cNvSpPr>
                <a:spLocks noChangeArrowheads="1"/>
              </p:cNvSpPr>
              <p:nvPr/>
            </p:nvSpPr>
            <p:spPr bwMode="auto">
              <a:xfrm>
                <a:off x="800" y="4800"/>
                <a:ext cx="1934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43" name="Group 83"/>
            <p:cNvGrpSpPr>
              <a:grpSpLocks/>
            </p:cNvGrpSpPr>
            <p:nvPr/>
          </p:nvGrpSpPr>
          <p:grpSpPr bwMode="auto">
            <a:xfrm>
              <a:off x="48" y="3906"/>
              <a:ext cx="1290" cy="218"/>
              <a:chOff x="0" y="5184"/>
              <a:chExt cx="800" cy="384"/>
            </a:xfrm>
          </p:grpSpPr>
          <p:sp>
            <p:nvSpPr>
              <p:cNvPr id="168988" name="Rectangle 28"/>
              <p:cNvSpPr>
                <a:spLocks noChangeArrowheads="1"/>
              </p:cNvSpPr>
              <p:nvPr/>
            </p:nvSpPr>
            <p:spPr bwMode="auto">
              <a:xfrm>
                <a:off x="40" y="5184"/>
                <a:ext cx="720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en-US" altLang="ko-KR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String( )</a:t>
                </a:r>
              </a:p>
              <a:p>
                <a:pPr eaLnBrk="0" latinLnBrk="0" hangingPunct="0"/>
                <a:endParaRPr lang="en-US" altLang="ko-KR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42" name="Rectangle 82"/>
              <p:cNvSpPr>
                <a:spLocks noChangeArrowheads="1"/>
              </p:cNvSpPr>
              <p:nvPr/>
            </p:nvSpPr>
            <p:spPr bwMode="auto">
              <a:xfrm>
                <a:off x="0" y="5184"/>
                <a:ext cx="800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69045" name="Group 85"/>
            <p:cNvGrpSpPr>
              <a:grpSpLocks/>
            </p:cNvGrpSpPr>
            <p:nvPr/>
          </p:nvGrpSpPr>
          <p:grpSpPr bwMode="auto">
            <a:xfrm>
              <a:off x="1344" y="3906"/>
              <a:ext cx="4320" cy="218"/>
              <a:chOff x="800" y="5184"/>
              <a:chExt cx="1934" cy="384"/>
            </a:xfrm>
          </p:grpSpPr>
          <p:sp>
            <p:nvSpPr>
              <p:cNvPr id="168989" name="Rectangle 29"/>
              <p:cNvSpPr>
                <a:spLocks noChangeArrowheads="1"/>
              </p:cNvSpPr>
              <p:nvPr/>
            </p:nvSpPr>
            <p:spPr bwMode="auto">
              <a:xfrm>
                <a:off x="840" y="5184"/>
                <a:ext cx="1854" cy="3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/>
              <a:lstStyle/>
              <a:p>
                <a:r>
                  <a:rPr lang="ko-KR" altLang="en-US" sz="1600">
                    <a:solidFill>
                      <a:srgbClr val="000000"/>
                    </a:solidFill>
                    <a:latin typeface="굴림" panose="020B0600000101010101" pitchFamily="50" charset="-127"/>
                  </a:rPr>
                  <a:t>객체를 문자열로 변환</a:t>
                </a:r>
              </a:p>
              <a:p>
                <a:pPr eaLnBrk="0" latinLnBrk="0" hangingPunct="0"/>
                <a:endParaRPr lang="ko-KR" altLang="en-US" sz="1600">
                  <a:solidFill>
                    <a:schemeClr val="tx1"/>
                  </a:solidFill>
                  <a:latin typeface="굴림" panose="020B0600000101010101" pitchFamily="50" charset="-127"/>
                </a:endParaRPr>
              </a:p>
            </p:txBody>
          </p:sp>
          <p:sp>
            <p:nvSpPr>
              <p:cNvPr id="169044" name="Rectangle 84"/>
              <p:cNvSpPr>
                <a:spLocks noChangeArrowheads="1"/>
              </p:cNvSpPr>
              <p:nvPr/>
            </p:nvSpPr>
            <p:spPr bwMode="auto">
              <a:xfrm>
                <a:off x="800" y="5184"/>
                <a:ext cx="1934" cy="384"/>
              </a:xfrm>
              <a:prstGeom prst="rect">
                <a:avLst/>
              </a:prstGeom>
              <a:noFill/>
              <a:ln w="7">
                <a:solidFill>
                  <a:srgbClr val="A0A0A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b">
                <a:spAutoFit/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169050" name="Text Box 90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제어문과 내장 함수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내장 함수의 종류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58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6" y="534177"/>
            <a:ext cx="9106089" cy="6023786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59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509702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5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304800" y="1828800"/>
            <a:ext cx="6172200" cy="3200400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ko-KR" altLang="en-US"/>
              <a:t>기본 사용법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ko-KR" altLang="en-US"/>
              <a:t>삽입 및 실행법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ko-KR" altLang="en-US"/>
              <a:t>사용자 정의 함수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ko-KR" altLang="en-US"/>
              <a:t>작성시 주의사항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ko-KR" altLang="en-US"/>
              <a:t>특수문자와 주석달기</a:t>
            </a:r>
          </a:p>
        </p:txBody>
      </p:sp>
      <p:sp>
        <p:nvSpPr>
          <p:cNvPr id="161796" name="Text Box 4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자바스크립트 기본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9C561-6BFD-46D3-953D-7AA8BFC72B9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49" y="548680"/>
            <a:ext cx="8835902" cy="5046897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60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5600628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30" y="217635"/>
            <a:ext cx="8736140" cy="6304312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61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5011786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981200" y="1600200"/>
            <a:ext cx="6477000" cy="762000"/>
          </a:xfrm>
        </p:spPr>
        <p:txBody>
          <a:bodyPr/>
          <a:lstStyle/>
          <a:p>
            <a:r>
              <a:rPr lang="en-US" altLang="ko-KR" smtClean="0"/>
              <a:t>Date </a:t>
            </a:r>
            <a:r>
              <a:rPr lang="ko-KR" altLang="en-US" dirty="0"/>
              <a:t>객체</a:t>
            </a:r>
          </a:p>
        </p:txBody>
      </p:sp>
      <p:sp>
        <p:nvSpPr>
          <p:cNvPr id="19558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021138" y="2860675"/>
            <a:ext cx="4437062" cy="3114675"/>
          </a:xfrm>
        </p:spPr>
        <p:txBody>
          <a:bodyPr/>
          <a:lstStyle/>
          <a:p>
            <a:r>
              <a:rPr lang="en-US" altLang="ko-KR" smtClean="0"/>
              <a:t>Date </a:t>
            </a:r>
            <a:r>
              <a:rPr lang="ko-KR" altLang="en-US" smtClean="0"/>
              <a:t>객체 </a:t>
            </a:r>
          </a:p>
        </p:txBody>
      </p:sp>
      <p:sp>
        <p:nvSpPr>
          <p:cNvPr id="195588" name="Text Box 4"/>
          <p:cNvSpPr txBox="1">
            <a:spLocks noChangeArrowheads="1"/>
          </p:cNvSpPr>
          <p:nvPr/>
        </p:nvSpPr>
        <p:spPr bwMode="auto">
          <a:xfrm>
            <a:off x="381000" y="4572000"/>
            <a:ext cx="31242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r>
              <a:rPr lang="en-US" altLang="ko-KR" sz="2800">
                <a:solidFill>
                  <a:schemeClr val="accent1"/>
                </a:solidFill>
              </a:rPr>
              <a:t>Date </a:t>
            </a:r>
            <a:r>
              <a:rPr lang="ko-KR" altLang="en-US" sz="2800">
                <a:solidFill>
                  <a:schemeClr val="accent1"/>
                </a:solidFill>
              </a:rPr>
              <a:t>객체</a:t>
            </a:r>
          </a:p>
          <a:p>
            <a:r>
              <a:rPr lang="en-US" altLang="ko-KR" sz="2800">
                <a:solidFill>
                  <a:schemeClr val="accent1"/>
                </a:solidFill>
              </a:rPr>
              <a:t>Array </a:t>
            </a:r>
            <a:r>
              <a:rPr lang="ko-KR" altLang="en-US" sz="2800">
                <a:solidFill>
                  <a:schemeClr val="accent1"/>
                </a:solidFill>
              </a:rPr>
              <a:t>객체</a:t>
            </a:r>
          </a:p>
        </p:txBody>
      </p:sp>
    </p:spTree>
    <p:extLst>
      <p:ext uri="{BB962C8B-B14F-4D97-AF65-F5344CB8AC3E}">
        <p14:creationId xmlns:p14="http://schemas.microsoft.com/office/powerpoint/2010/main" val="171854655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6" y="898151"/>
            <a:ext cx="9042889" cy="5001174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63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057033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676400"/>
            <a:ext cx="8610600" cy="4648200"/>
          </a:xfrm>
        </p:spPr>
        <p:txBody>
          <a:bodyPr/>
          <a:lstStyle/>
          <a:p>
            <a:r>
              <a:rPr lang="en-US" altLang="ko-KR" sz="2800"/>
              <a:t>now=new Date( ): </a:t>
            </a:r>
            <a:r>
              <a:rPr lang="ko-KR" altLang="en-US" sz="2800"/>
              <a:t>현재 날짜와 시각을 갖는 </a:t>
            </a:r>
            <a:r>
              <a:rPr lang="en-US" altLang="ko-KR" sz="2800"/>
              <a:t>now </a:t>
            </a:r>
            <a:r>
              <a:rPr lang="ko-KR" altLang="en-US" sz="2800"/>
              <a:t>객체를 생성한다. </a:t>
            </a:r>
          </a:p>
          <a:p>
            <a:r>
              <a:rPr lang="en-US" altLang="ko-KR" sz="2800"/>
              <a:t>now=new Date(year, month, day): </a:t>
            </a:r>
            <a:r>
              <a:rPr lang="ko-KR" altLang="en-US" sz="2800"/>
              <a:t>연,월,일 정보를 갖는 </a:t>
            </a:r>
            <a:r>
              <a:rPr lang="en-US" altLang="ko-KR" sz="2800"/>
              <a:t>now </a:t>
            </a:r>
            <a:r>
              <a:rPr lang="ko-KR" altLang="en-US" sz="2800"/>
              <a:t>객체를 생성한다.</a:t>
            </a:r>
          </a:p>
          <a:p>
            <a:r>
              <a:rPr lang="en-US" altLang="ko-KR" sz="2800"/>
              <a:t>now=new Date(year, month, day, hours, minutes, seconds): </a:t>
            </a:r>
            <a:r>
              <a:rPr lang="ko-KR" altLang="en-US" sz="2800"/>
              <a:t>연, 월, 일, 시, 분, 초의 정보를 갖는 </a:t>
            </a:r>
            <a:r>
              <a:rPr lang="en-US" altLang="ko-KR" sz="2800"/>
              <a:t>now </a:t>
            </a:r>
            <a:r>
              <a:rPr lang="ko-KR" altLang="en-US" sz="2800"/>
              <a:t>객체를 생성한다.</a:t>
            </a:r>
          </a:p>
          <a:p>
            <a:r>
              <a:rPr lang="en-US" altLang="ko-KR" sz="2800"/>
              <a:t>now=new Date("month, day, year hours: minutes: seconds"): </a:t>
            </a:r>
            <a:r>
              <a:rPr lang="ko-KR" altLang="en-US" sz="2800"/>
              <a:t>월, 일, 연 시:분:초의 정보를 갖는 </a:t>
            </a:r>
            <a:r>
              <a:rPr lang="en-US" altLang="ko-KR" sz="2800"/>
              <a:t>now </a:t>
            </a:r>
            <a:r>
              <a:rPr lang="ko-KR" altLang="en-US" sz="2800"/>
              <a:t>객체를 생성한다.</a:t>
            </a:r>
          </a:p>
        </p:txBody>
      </p:sp>
      <p:sp>
        <p:nvSpPr>
          <p:cNvPr id="196613" name="Text Box 5"/>
          <p:cNvSpPr txBox="1">
            <a:spLocks noChangeArrowheads="1"/>
          </p:cNvSpPr>
          <p:nvPr/>
        </p:nvSpPr>
        <p:spPr bwMode="auto">
          <a:xfrm>
            <a:off x="0" y="762000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smtClean="0">
                <a:solidFill>
                  <a:schemeClr val="tx1"/>
                </a:solidFill>
                <a:latin typeface="Tahoma" panose="020B0604030504040204" pitchFamily="34" charset="0"/>
              </a:rPr>
              <a:t>Date</a:t>
            </a:r>
            <a:r>
              <a:rPr lang="ko-KR" altLang="en-US" sz="2800" b="1" smtClean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Date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객체를 생성하는 다양한 방법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64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9515878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0" y="594072"/>
            <a:ext cx="9095101" cy="5859264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65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9674769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1" y="692696"/>
            <a:ext cx="9060639" cy="5970240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66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8717865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708" name="Group 76"/>
          <p:cNvGrpSpPr>
            <a:grpSpLocks/>
          </p:cNvGrpSpPr>
          <p:nvPr/>
        </p:nvGrpSpPr>
        <p:grpSpPr bwMode="auto">
          <a:xfrm>
            <a:off x="152400" y="1600200"/>
            <a:ext cx="8763000" cy="5029200"/>
            <a:chOff x="-3" y="-3"/>
            <a:chExt cx="2740" cy="4710"/>
          </a:xfrm>
        </p:grpSpPr>
        <p:grpSp>
          <p:nvGrpSpPr>
            <p:cNvPr id="197706" name="Group 74"/>
            <p:cNvGrpSpPr>
              <a:grpSpLocks/>
            </p:cNvGrpSpPr>
            <p:nvPr/>
          </p:nvGrpSpPr>
          <p:grpSpPr bwMode="auto">
            <a:xfrm>
              <a:off x="0" y="0"/>
              <a:ext cx="2734" cy="4704"/>
              <a:chOff x="0" y="0"/>
              <a:chExt cx="2734" cy="4704"/>
            </a:xfrm>
          </p:grpSpPr>
          <p:grpSp>
            <p:nvGrpSpPr>
              <p:cNvPr id="197661" name="Group 29"/>
              <p:cNvGrpSpPr>
                <a:grpSpLocks/>
              </p:cNvGrpSpPr>
              <p:nvPr/>
            </p:nvGrpSpPr>
            <p:grpSpPr bwMode="auto">
              <a:xfrm>
                <a:off x="0" y="0"/>
                <a:ext cx="682" cy="384"/>
                <a:chOff x="0" y="0"/>
                <a:chExt cx="682" cy="384"/>
              </a:xfrm>
            </p:grpSpPr>
            <p:sp>
              <p:nvSpPr>
                <p:cNvPr id="197660" name="Rectangle 28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682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197659" name="Group 27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682" cy="384"/>
                  <a:chOff x="0" y="0"/>
                  <a:chExt cx="682" cy="384"/>
                </a:xfrm>
              </p:grpSpPr>
              <p:sp>
                <p:nvSpPr>
                  <p:cNvPr id="197636" name="Rectangle 4"/>
                  <p:cNvSpPr>
                    <a:spLocks noChangeArrowheads="1"/>
                  </p:cNvSpPr>
                  <p:nvPr/>
                </p:nvSpPr>
                <p:spPr bwMode="auto">
                  <a:xfrm>
                    <a:off x="40" y="0"/>
                    <a:ext cx="602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/>
                  <a:lstStyle/>
                  <a:p>
                    <a:pPr algn="ctr"/>
                    <a:r>
                      <a:rPr lang="ko-KR" altLang="en-US" sz="1600">
                        <a:solidFill>
                          <a:srgbClr val="000000"/>
                        </a:solidFill>
                        <a:latin typeface="바탕" panose="02030600000101010101" pitchFamily="18" charset="-127"/>
                        <a:cs typeface="Times New Roman" panose="02020603050405020304" pitchFamily="18" charset="0"/>
                      </a:rPr>
                      <a:t>메소드명</a:t>
                    </a:r>
                  </a:p>
                  <a:p>
                    <a:pPr algn="ctr" eaLnBrk="0" latinLnBrk="0" hangingPunct="0"/>
                    <a:endParaRPr lang="ko-KR" altLang="en-US" sz="16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197658" name="Rectangle 26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682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97665" name="Group 33"/>
              <p:cNvGrpSpPr>
                <a:grpSpLocks/>
              </p:cNvGrpSpPr>
              <p:nvPr/>
            </p:nvGrpSpPr>
            <p:grpSpPr bwMode="auto">
              <a:xfrm>
                <a:off x="682" y="0"/>
                <a:ext cx="2052" cy="384"/>
                <a:chOff x="682" y="0"/>
                <a:chExt cx="2052" cy="384"/>
              </a:xfrm>
            </p:grpSpPr>
            <p:sp>
              <p:nvSpPr>
                <p:cNvPr id="197664" name="Rectangle 32"/>
                <p:cNvSpPr>
                  <a:spLocks noChangeArrowheads="1"/>
                </p:cNvSpPr>
                <p:nvPr/>
              </p:nvSpPr>
              <p:spPr bwMode="auto">
                <a:xfrm>
                  <a:off x="682" y="0"/>
                  <a:ext cx="2052" cy="384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197663" name="Group 31"/>
                <p:cNvGrpSpPr>
                  <a:grpSpLocks/>
                </p:cNvGrpSpPr>
                <p:nvPr/>
              </p:nvGrpSpPr>
              <p:grpSpPr bwMode="auto">
                <a:xfrm>
                  <a:off x="682" y="0"/>
                  <a:ext cx="2052" cy="384"/>
                  <a:chOff x="682" y="0"/>
                  <a:chExt cx="2052" cy="384"/>
                </a:xfrm>
              </p:grpSpPr>
              <p:sp>
                <p:nvSpPr>
                  <p:cNvPr id="197637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722" y="0"/>
                    <a:ext cx="1972" cy="384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/>
                  <a:lstStyle/>
                  <a:p>
                    <a:pPr algn="ctr"/>
                    <a:r>
                      <a:rPr lang="ko-KR" altLang="en-US" sz="1600">
                        <a:solidFill>
                          <a:srgbClr val="000000"/>
                        </a:solidFill>
                        <a:latin typeface="바탕" panose="02030600000101010101" pitchFamily="18" charset="-127"/>
                        <a:cs typeface="Times New Roman" panose="02020603050405020304" pitchFamily="18" charset="0"/>
                      </a:rPr>
                      <a:t>설명</a:t>
                    </a:r>
                  </a:p>
                  <a:p>
                    <a:pPr algn="ctr" eaLnBrk="0" latinLnBrk="0" hangingPunct="0"/>
                    <a:endParaRPr lang="ko-KR" altLang="en-US" sz="16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197662" name="Rectangle 30"/>
                  <p:cNvSpPr>
                    <a:spLocks noChangeArrowheads="1"/>
                  </p:cNvSpPr>
                  <p:nvPr/>
                </p:nvSpPr>
                <p:spPr bwMode="auto">
                  <a:xfrm>
                    <a:off x="682" y="0"/>
                    <a:ext cx="2052" cy="384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97667" name="Group 35"/>
              <p:cNvGrpSpPr>
                <a:grpSpLocks/>
              </p:cNvGrpSpPr>
              <p:nvPr/>
            </p:nvGrpSpPr>
            <p:grpSpPr bwMode="auto">
              <a:xfrm>
                <a:off x="0" y="384"/>
                <a:ext cx="682" cy="384"/>
                <a:chOff x="0" y="384"/>
                <a:chExt cx="682" cy="384"/>
              </a:xfrm>
            </p:grpSpPr>
            <p:sp>
              <p:nvSpPr>
                <p:cNvPr id="197638" name="Rectangle 6"/>
                <p:cNvSpPr>
                  <a:spLocks noChangeArrowheads="1"/>
                </p:cNvSpPr>
                <p:nvPr/>
              </p:nvSpPr>
              <p:spPr bwMode="auto">
                <a:xfrm>
                  <a:off x="40" y="384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getYear( ) </a:t>
                  </a:r>
                </a:p>
                <a:p>
                  <a:pPr algn="just" eaLnBrk="0" latinLnBrk="0" hangingPunct="0"/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66" name="Rectangle 34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69" name="Group 37"/>
              <p:cNvGrpSpPr>
                <a:grpSpLocks/>
              </p:cNvGrpSpPr>
              <p:nvPr/>
            </p:nvGrpSpPr>
            <p:grpSpPr bwMode="auto">
              <a:xfrm>
                <a:off x="682" y="384"/>
                <a:ext cx="2052" cy="384"/>
                <a:chOff x="682" y="384"/>
                <a:chExt cx="2052" cy="384"/>
              </a:xfrm>
            </p:grpSpPr>
            <p:sp>
              <p:nvSpPr>
                <p:cNvPr id="197639" name="Rectangle 7"/>
                <p:cNvSpPr>
                  <a:spLocks noChangeArrowheads="1"/>
                </p:cNvSpPr>
                <p:nvPr/>
              </p:nvSpPr>
              <p:spPr bwMode="auto">
                <a:xfrm>
                  <a:off x="722" y="384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1970년 이후의 년도를 구함</a:t>
                  </a:r>
                </a:p>
                <a:p>
                  <a:pPr algn="just"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68" name="Rectangle 36"/>
                <p:cNvSpPr>
                  <a:spLocks noChangeArrowheads="1"/>
                </p:cNvSpPr>
                <p:nvPr/>
              </p:nvSpPr>
              <p:spPr bwMode="auto">
                <a:xfrm>
                  <a:off x="682" y="384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71" name="Group 39"/>
              <p:cNvGrpSpPr>
                <a:grpSpLocks/>
              </p:cNvGrpSpPr>
              <p:nvPr/>
            </p:nvGrpSpPr>
            <p:grpSpPr bwMode="auto">
              <a:xfrm>
                <a:off x="0" y="768"/>
                <a:ext cx="682" cy="480"/>
                <a:chOff x="0" y="768"/>
                <a:chExt cx="682" cy="480"/>
              </a:xfrm>
            </p:grpSpPr>
            <p:sp>
              <p:nvSpPr>
                <p:cNvPr id="197640" name="Rectangle 8"/>
                <p:cNvSpPr>
                  <a:spLocks noChangeArrowheads="1"/>
                </p:cNvSpPr>
                <p:nvPr/>
              </p:nvSpPr>
              <p:spPr bwMode="auto">
                <a:xfrm>
                  <a:off x="40" y="768"/>
                  <a:ext cx="60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getFullYear( )</a:t>
                  </a:r>
                </a:p>
                <a:p>
                  <a:pPr algn="just" eaLnBrk="0" latinLnBrk="0" hangingPunct="0"/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70" name="Rectangle 38"/>
                <p:cNvSpPr>
                  <a:spLocks noChangeArrowheads="1"/>
                </p:cNvSpPr>
                <p:nvPr/>
              </p:nvSpPr>
              <p:spPr bwMode="auto">
                <a:xfrm>
                  <a:off x="0" y="768"/>
                  <a:ext cx="68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73" name="Group 41"/>
              <p:cNvGrpSpPr>
                <a:grpSpLocks/>
              </p:cNvGrpSpPr>
              <p:nvPr/>
            </p:nvGrpSpPr>
            <p:grpSpPr bwMode="auto">
              <a:xfrm>
                <a:off x="682" y="768"/>
                <a:ext cx="2052" cy="480"/>
                <a:chOff x="682" y="768"/>
                <a:chExt cx="2052" cy="480"/>
              </a:xfrm>
            </p:grpSpPr>
            <p:sp>
              <p:nvSpPr>
                <p:cNvPr id="197641" name="Rectangle 9"/>
                <p:cNvSpPr>
                  <a:spLocks noChangeArrowheads="1"/>
                </p:cNvSpPr>
                <p:nvPr/>
              </p:nvSpPr>
              <p:spPr bwMode="auto">
                <a:xfrm>
                  <a:off x="722" y="768"/>
                  <a:ext cx="197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년도를 구함</a:t>
                  </a:r>
                </a:p>
                <a:p>
                  <a:pPr algn="just"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72" name="Rectangle 40"/>
                <p:cNvSpPr>
                  <a:spLocks noChangeArrowheads="1"/>
                </p:cNvSpPr>
                <p:nvPr/>
              </p:nvSpPr>
              <p:spPr bwMode="auto">
                <a:xfrm>
                  <a:off x="682" y="768"/>
                  <a:ext cx="205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75" name="Group 43"/>
              <p:cNvGrpSpPr>
                <a:grpSpLocks/>
              </p:cNvGrpSpPr>
              <p:nvPr/>
            </p:nvGrpSpPr>
            <p:grpSpPr bwMode="auto">
              <a:xfrm>
                <a:off x="0" y="1248"/>
                <a:ext cx="682" cy="384"/>
                <a:chOff x="0" y="1248"/>
                <a:chExt cx="682" cy="384"/>
              </a:xfrm>
            </p:grpSpPr>
            <p:sp>
              <p:nvSpPr>
                <p:cNvPr id="197642" name="Rectangle 10"/>
                <p:cNvSpPr>
                  <a:spLocks noChangeArrowheads="1"/>
                </p:cNvSpPr>
                <p:nvPr/>
              </p:nvSpPr>
              <p:spPr bwMode="auto">
                <a:xfrm>
                  <a:off x="40" y="1248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getMonth( ) </a:t>
                  </a:r>
                </a:p>
                <a:p>
                  <a:pPr algn="just" eaLnBrk="0" latinLnBrk="0" hangingPunct="0"/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74" name="Rectangle 42"/>
                <p:cNvSpPr>
                  <a:spLocks noChangeArrowheads="1"/>
                </p:cNvSpPr>
                <p:nvPr/>
              </p:nvSpPr>
              <p:spPr bwMode="auto">
                <a:xfrm>
                  <a:off x="0" y="1248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77" name="Group 45"/>
              <p:cNvGrpSpPr>
                <a:grpSpLocks/>
              </p:cNvGrpSpPr>
              <p:nvPr/>
            </p:nvGrpSpPr>
            <p:grpSpPr bwMode="auto">
              <a:xfrm>
                <a:off x="682" y="1248"/>
                <a:ext cx="2052" cy="384"/>
                <a:chOff x="682" y="1248"/>
                <a:chExt cx="2052" cy="384"/>
              </a:xfrm>
            </p:grpSpPr>
            <p:sp>
              <p:nvSpPr>
                <p:cNvPr id="197643" name="Rectangle 11"/>
                <p:cNvSpPr>
                  <a:spLocks noChangeArrowheads="1"/>
                </p:cNvSpPr>
                <p:nvPr/>
              </p:nvSpPr>
              <p:spPr bwMode="auto">
                <a:xfrm>
                  <a:off x="722" y="1248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월을 구함(0~11, 1월은0, 12월은11)</a:t>
                  </a:r>
                </a:p>
                <a:p>
                  <a:pPr algn="just"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76" name="Rectangle 44"/>
                <p:cNvSpPr>
                  <a:spLocks noChangeArrowheads="1"/>
                </p:cNvSpPr>
                <p:nvPr/>
              </p:nvSpPr>
              <p:spPr bwMode="auto">
                <a:xfrm>
                  <a:off x="682" y="1248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79" name="Group 47"/>
              <p:cNvGrpSpPr>
                <a:grpSpLocks/>
              </p:cNvGrpSpPr>
              <p:nvPr/>
            </p:nvGrpSpPr>
            <p:grpSpPr bwMode="auto">
              <a:xfrm>
                <a:off x="0" y="1632"/>
                <a:ext cx="682" cy="384"/>
                <a:chOff x="0" y="1632"/>
                <a:chExt cx="682" cy="384"/>
              </a:xfrm>
            </p:grpSpPr>
            <p:sp>
              <p:nvSpPr>
                <p:cNvPr id="197644" name="Rectangle 12"/>
                <p:cNvSpPr>
                  <a:spLocks noChangeArrowheads="1"/>
                </p:cNvSpPr>
                <p:nvPr/>
              </p:nvSpPr>
              <p:spPr bwMode="auto">
                <a:xfrm>
                  <a:off x="40" y="1632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getDate( ) </a:t>
                  </a:r>
                </a:p>
                <a:p>
                  <a:pPr algn="just" eaLnBrk="0" latinLnBrk="0" hangingPunct="0"/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78" name="Rectangle 46"/>
                <p:cNvSpPr>
                  <a:spLocks noChangeArrowheads="1"/>
                </p:cNvSpPr>
                <p:nvPr/>
              </p:nvSpPr>
              <p:spPr bwMode="auto">
                <a:xfrm>
                  <a:off x="0" y="1632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81" name="Group 49"/>
              <p:cNvGrpSpPr>
                <a:grpSpLocks/>
              </p:cNvGrpSpPr>
              <p:nvPr/>
            </p:nvGrpSpPr>
            <p:grpSpPr bwMode="auto">
              <a:xfrm>
                <a:off x="682" y="1632"/>
                <a:ext cx="2052" cy="384"/>
                <a:chOff x="682" y="1632"/>
                <a:chExt cx="2052" cy="384"/>
              </a:xfrm>
            </p:grpSpPr>
            <p:sp>
              <p:nvSpPr>
                <p:cNvPr id="197645" name="Rectangle 13"/>
                <p:cNvSpPr>
                  <a:spLocks noChangeArrowheads="1"/>
                </p:cNvSpPr>
                <p:nvPr/>
              </p:nvSpPr>
              <p:spPr bwMode="auto">
                <a:xfrm>
                  <a:off x="722" y="1632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일을 구함(1~31)</a:t>
                  </a:r>
                </a:p>
                <a:p>
                  <a:pPr algn="just"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80" name="Rectangle 48"/>
                <p:cNvSpPr>
                  <a:spLocks noChangeArrowheads="1"/>
                </p:cNvSpPr>
                <p:nvPr/>
              </p:nvSpPr>
              <p:spPr bwMode="auto">
                <a:xfrm>
                  <a:off x="682" y="1632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83" name="Group 51"/>
              <p:cNvGrpSpPr>
                <a:grpSpLocks/>
              </p:cNvGrpSpPr>
              <p:nvPr/>
            </p:nvGrpSpPr>
            <p:grpSpPr bwMode="auto">
              <a:xfrm>
                <a:off x="0" y="2016"/>
                <a:ext cx="682" cy="480"/>
                <a:chOff x="0" y="2016"/>
                <a:chExt cx="682" cy="480"/>
              </a:xfrm>
            </p:grpSpPr>
            <p:sp>
              <p:nvSpPr>
                <p:cNvPr id="197646" name="Rectangle 14"/>
                <p:cNvSpPr>
                  <a:spLocks noChangeArrowheads="1"/>
                </p:cNvSpPr>
                <p:nvPr/>
              </p:nvSpPr>
              <p:spPr bwMode="auto">
                <a:xfrm>
                  <a:off x="40" y="2016"/>
                  <a:ext cx="60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getDay( ) </a:t>
                  </a:r>
                </a:p>
                <a:p>
                  <a:pPr algn="just" eaLnBrk="0" latinLnBrk="0" hangingPunct="0"/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82" name="Rectangle 50"/>
                <p:cNvSpPr>
                  <a:spLocks noChangeArrowheads="1"/>
                </p:cNvSpPr>
                <p:nvPr/>
              </p:nvSpPr>
              <p:spPr bwMode="auto">
                <a:xfrm>
                  <a:off x="0" y="2016"/>
                  <a:ext cx="68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85" name="Group 53"/>
              <p:cNvGrpSpPr>
                <a:grpSpLocks/>
              </p:cNvGrpSpPr>
              <p:nvPr/>
            </p:nvGrpSpPr>
            <p:grpSpPr bwMode="auto">
              <a:xfrm>
                <a:off x="682" y="2016"/>
                <a:ext cx="2052" cy="480"/>
                <a:chOff x="682" y="2016"/>
                <a:chExt cx="2052" cy="480"/>
              </a:xfrm>
            </p:grpSpPr>
            <p:sp>
              <p:nvSpPr>
                <p:cNvPr id="197647" name="Rectangle 15"/>
                <p:cNvSpPr>
                  <a:spLocks noChangeArrowheads="1"/>
                </p:cNvSpPr>
                <p:nvPr/>
              </p:nvSpPr>
              <p:spPr bwMode="auto">
                <a:xfrm>
                  <a:off x="722" y="2016"/>
                  <a:ext cx="197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요일에 해당하는 숫자를 구함(0~6, 일요일은0, 토요일은6)</a:t>
                  </a:r>
                </a:p>
                <a:p>
                  <a:pPr algn="just"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84" name="Rectangle 52"/>
                <p:cNvSpPr>
                  <a:spLocks noChangeArrowheads="1"/>
                </p:cNvSpPr>
                <p:nvPr/>
              </p:nvSpPr>
              <p:spPr bwMode="auto">
                <a:xfrm>
                  <a:off x="682" y="2016"/>
                  <a:ext cx="205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87" name="Group 55"/>
              <p:cNvGrpSpPr>
                <a:grpSpLocks/>
              </p:cNvGrpSpPr>
              <p:nvPr/>
            </p:nvGrpSpPr>
            <p:grpSpPr bwMode="auto">
              <a:xfrm>
                <a:off x="0" y="2496"/>
                <a:ext cx="682" cy="384"/>
                <a:chOff x="0" y="2496"/>
                <a:chExt cx="682" cy="384"/>
              </a:xfrm>
            </p:grpSpPr>
            <p:sp>
              <p:nvSpPr>
                <p:cNvPr id="197648" name="Rectangle 16"/>
                <p:cNvSpPr>
                  <a:spLocks noChangeArrowheads="1"/>
                </p:cNvSpPr>
                <p:nvPr/>
              </p:nvSpPr>
              <p:spPr bwMode="auto">
                <a:xfrm>
                  <a:off x="40" y="2496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getHours( ) </a:t>
                  </a:r>
                </a:p>
                <a:p>
                  <a:pPr algn="just" eaLnBrk="0" latinLnBrk="0" hangingPunct="0"/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86" name="Rectangle 54"/>
                <p:cNvSpPr>
                  <a:spLocks noChangeArrowheads="1"/>
                </p:cNvSpPr>
                <p:nvPr/>
              </p:nvSpPr>
              <p:spPr bwMode="auto">
                <a:xfrm>
                  <a:off x="0" y="2496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89" name="Group 57"/>
              <p:cNvGrpSpPr>
                <a:grpSpLocks/>
              </p:cNvGrpSpPr>
              <p:nvPr/>
            </p:nvGrpSpPr>
            <p:grpSpPr bwMode="auto">
              <a:xfrm>
                <a:off x="682" y="2496"/>
                <a:ext cx="2052" cy="384"/>
                <a:chOff x="682" y="2496"/>
                <a:chExt cx="2052" cy="384"/>
              </a:xfrm>
            </p:grpSpPr>
            <p:sp>
              <p:nvSpPr>
                <p:cNvPr id="197649" name="Rectangle 17"/>
                <p:cNvSpPr>
                  <a:spLocks noChangeArrowheads="1"/>
                </p:cNvSpPr>
                <p:nvPr/>
              </p:nvSpPr>
              <p:spPr bwMode="auto">
                <a:xfrm>
                  <a:off x="722" y="2496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시간을 구함(24시간 기준, 0~23)</a:t>
                  </a:r>
                </a:p>
                <a:p>
                  <a:pPr algn="just"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88" name="Rectangle 56"/>
                <p:cNvSpPr>
                  <a:spLocks noChangeArrowheads="1"/>
                </p:cNvSpPr>
                <p:nvPr/>
              </p:nvSpPr>
              <p:spPr bwMode="auto">
                <a:xfrm>
                  <a:off x="682" y="2496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91" name="Group 59"/>
              <p:cNvGrpSpPr>
                <a:grpSpLocks/>
              </p:cNvGrpSpPr>
              <p:nvPr/>
            </p:nvGrpSpPr>
            <p:grpSpPr bwMode="auto">
              <a:xfrm>
                <a:off x="0" y="2880"/>
                <a:ext cx="682" cy="384"/>
                <a:chOff x="0" y="2880"/>
                <a:chExt cx="682" cy="384"/>
              </a:xfrm>
            </p:grpSpPr>
            <p:sp>
              <p:nvSpPr>
                <p:cNvPr id="197650" name="Rectangle 18"/>
                <p:cNvSpPr>
                  <a:spLocks noChangeArrowheads="1"/>
                </p:cNvSpPr>
                <p:nvPr/>
              </p:nvSpPr>
              <p:spPr bwMode="auto">
                <a:xfrm>
                  <a:off x="40" y="2880"/>
                  <a:ext cx="60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getMinutes( ) </a:t>
                  </a:r>
                </a:p>
                <a:p>
                  <a:pPr algn="just" eaLnBrk="0" latinLnBrk="0" hangingPunct="0"/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90" name="Rectangle 58"/>
                <p:cNvSpPr>
                  <a:spLocks noChangeArrowheads="1"/>
                </p:cNvSpPr>
                <p:nvPr/>
              </p:nvSpPr>
              <p:spPr bwMode="auto">
                <a:xfrm>
                  <a:off x="0" y="2880"/>
                  <a:ext cx="68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93" name="Group 61"/>
              <p:cNvGrpSpPr>
                <a:grpSpLocks/>
              </p:cNvGrpSpPr>
              <p:nvPr/>
            </p:nvGrpSpPr>
            <p:grpSpPr bwMode="auto">
              <a:xfrm>
                <a:off x="682" y="2880"/>
                <a:ext cx="2052" cy="384"/>
                <a:chOff x="682" y="2880"/>
                <a:chExt cx="2052" cy="384"/>
              </a:xfrm>
            </p:grpSpPr>
            <p:sp>
              <p:nvSpPr>
                <p:cNvPr id="197651" name="Rectangle 19"/>
                <p:cNvSpPr>
                  <a:spLocks noChangeArrowheads="1"/>
                </p:cNvSpPr>
                <p:nvPr/>
              </p:nvSpPr>
              <p:spPr bwMode="auto">
                <a:xfrm>
                  <a:off x="722" y="2880"/>
                  <a:ext cx="1972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분을 구함 (0~59)</a:t>
                  </a:r>
                </a:p>
                <a:p>
                  <a:pPr algn="just"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92" name="Rectangle 60"/>
                <p:cNvSpPr>
                  <a:spLocks noChangeArrowheads="1"/>
                </p:cNvSpPr>
                <p:nvPr/>
              </p:nvSpPr>
              <p:spPr bwMode="auto">
                <a:xfrm>
                  <a:off x="682" y="2880"/>
                  <a:ext cx="2052" cy="38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95" name="Group 63"/>
              <p:cNvGrpSpPr>
                <a:grpSpLocks/>
              </p:cNvGrpSpPr>
              <p:nvPr/>
            </p:nvGrpSpPr>
            <p:grpSpPr bwMode="auto">
              <a:xfrm>
                <a:off x="0" y="3264"/>
                <a:ext cx="682" cy="480"/>
                <a:chOff x="0" y="3264"/>
                <a:chExt cx="682" cy="480"/>
              </a:xfrm>
            </p:grpSpPr>
            <p:sp>
              <p:nvSpPr>
                <p:cNvPr id="197652" name="Rectangle 20"/>
                <p:cNvSpPr>
                  <a:spLocks noChangeArrowheads="1"/>
                </p:cNvSpPr>
                <p:nvPr/>
              </p:nvSpPr>
              <p:spPr bwMode="auto">
                <a:xfrm>
                  <a:off x="40" y="3264"/>
                  <a:ext cx="60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getSeconds( ) </a:t>
                  </a:r>
                </a:p>
                <a:p>
                  <a:pPr algn="just" eaLnBrk="0" latinLnBrk="0" hangingPunct="0"/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94" name="Rectangle 62"/>
                <p:cNvSpPr>
                  <a:spLocks noChangeArrowheads="1"/>
                </p:cNvSpPr>
                <p:nvPr/>
              </p:nvSpPr>
              <p:spPr bwMode="auto">
                <a:xfrm>
                  <a:off x="0" y="3264"/>
                  <a:ext cx="68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97" name="Group 65"/>
              <p:cNvGrpSpPr>
                <a:grpSpLocks/>
              </p:cNvGrpSpPr>
              <p:nvPr/>
            </p:nvGrpSpPr>
            <p:grpSpPr bwMode="auto">
              <a:xfrm>
                <a:off x="682" y="3264"/>
                <a:ext cx="2052" cy="480"/>
                <a:chOff x="682" y="3264"/>
                <a:chExt cx="2052" cy="480"/>
              </a:xfrm>
            </p:grpSpPr>
            <p:sp>
              <p:nvSpPr>
                <p:cNvPr id="197653" name="Rectangle 21"/>
                <p:cNvSpPr>
                  <a:spLocks noChangeArrowheads="1"/>
                </p:cNvSpPr>
                <p:nvPr/>
              </p:nvSpPr>
              <p:spPr bwMode="auto">
                <a:xfrm>
                  <a:off x="722" y="3264"/>
                  <a:ext cx="197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초를 구함(0~59)</a:t>
                  </a:r>
                </a:p>
                <a:p>
                  <a:pPr algn="just"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96" name="Rectangle 64"/>
                <p:cNvSpPr>
                  <a:spLocks noChangeArrowheads="1"/>
                </p:cNvSpPr>
                <p:nvPr/>
              </p:nvSpPr>
              <p:spPr bwMode="auto">
                <a:xfrm>
                  <a:off x="682" y="3264"/>
                  <a:ext cx="205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699" name="Group 67"/>
              <p:cNvGrpSpPr>
                <a:grpSpLocks/>
              </p:cNvGrpSpPr>
              <p:nvPr/>
            </p:nvGrpSpPr>
            <p:grpSpPr bwMode="auto">
              <a:xfrm>
                <a:off x="0" y="3744"/>
                <a:ext cx="682" cy="480"/>
                <a:chOff x="0" y="3744"/>
                <a:chExt cx="682" cy="480"/>
              </a:xfrm>
            </p:grpSpPr>
            <p:sp>
              <p:nvSpPr>
                <p:cNvPr id="197654" name="Rectangle 22"/>
                <p:cNvSpPr>
                  <a:spLocks noChangeArrowheads="1"/>
                </p:cNvSpPr>
                <p:nvPr/>
              </p:nvSpPr>
              <p:spPr bwMode="auto">
                <a:xfrm>
                  <a:off x="40" y="3744"/>
                  <a:ext cx="60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GetTime( )</a:t>
                  </a:r>
                </a:p>
                <a:p>
                  <a:pPr algn="just" eaLnBrk="0" latinLnBrk="0" hangingPunct="0"/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698" name="Rectangle 66"/>
                <p:cNvSpPr>
                  <a:spLocks noChangeArrowheads="1"/>
                </p:cNvSpPr>
                <p:nvPr/>
              </p:nvSpPr>
              <p:spPr bwMode="auto">
                <a:xfrm>
                  <a:off x="0" y="3744"/>
                  <a:ext cx="68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701" name="Group 69"/>
              <p:cNvGrpSpPr>
                <a:grpSpLocks/>
              </p:cNvGrpSpPr>
              <p:nvPr/>
            </p:nvGrpSpPr>
            <p:grpSpPr bwMode="auto">
              <a:xfrm>
                <a:off x="682" y="3744"/>
                <a:ext cx="2052" cy="480"/>
                <a:chOff x="682" y="3744"/>
                <a:chExt cx="2052" cy="480"/>
              </a:xfrm>
            </p:grpSpPr>
            <p:sp>
              <p:nvSpPr>
                <p:cNvPr id="197655" name="Rectangle 23"/>
                <p:cNvSpPr>
                  <a:spLocks noChangeArrowheads="1"/>
                </p:cNvSpPr>
                <p:nvPr/>
              </p:nvSpPr>
              <p:spPr bwMode="auto">
                <a:xfrm>
                  <a:off x="722" y="3744"/>
                  <a:ext cx="197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1970년 1월 1일 00:00:00부터 지정한 시간까지를 1/1000초로 표시</a:t>
                  </a:r>
                </a:p>
                <a:p>
                  <a:pPr algn="just"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700" name="Rectangle 68"/>
                <p:cNvSpPr>
                  <a:spLocks noChangeArrowheads="1"/>
                </p:cNvSpPr>
                <p:nvPr/>
              </p:nvSpPr>
              <p:spPr bwMode="auto">
                <a:xfrm>
                  <a:off x="682" y="3744"/>
                  <a:ext cx="205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703" name="Group 71"/>
              <p:cNvGrpSpPr>
                <a:grpSpLocks/>
              </p:cNvGrpSpPr>
              <p:nvPr/>
            </p:nvGrpSpPr>
            <p:grpSpPr bwMode="auto">
              <a:xfrm>
                <a:off x="0" y="4224"/>
                <a:ext cx="682" cy="480"/>
                <a:chOff x="0" y="4224"/>
                <a:chExt cx="682" cy="480"/>
              </a:xfrm>
            </p:grpSpPr>
            <p:sp>
              <p:nvSpPr>
                <p:cNvPr id="197656" name="Rectangle 24"/>
                <p:cNvSpPr>
                  <a:spLocks noChangeArrowheads="1"/>
                </p:cNvSpPr>
                <p:nvPr/>
              </p:nvSpPr>
              <p:spPr bwMode="auto">
                <a:xfrm>
                  <a:off x="40" y="4224"/>
                  <a:ext cx="60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en-US" altLang="ko-KR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GetMilliseconds( )</a:t>
                  </a:r>
                </a:p>
                <a:p>
                  <a:pPr algn="just" eaLnBrk="0" latinLnBrk="0" hangingPunct="0"/>
                  <a:endParaRPr lang="en-US" altLang="ko-KR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702" name="Rectangle 70"/>
                <p:cNvSpPr>
                  <a:spLocks noChangeArrowheads="1"/>
                </p:cNvSpPr>
                <p:nvPr/>
              </p:nvSpPr>
              <p:spPr bwMode="auto">
                <a:xfrm>
                  <a:off x="0" y="4224"/>
                  <a:ext cx="68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705" name="Group 73"/>
              <p:cNvGrpSpPr>
                <a:grpSpLocks/>
              </p:cNvGrpSpPr>
              <p:nvPr/>
            </p:nvGrpSpPr>
            <p:grpSpPr bwMode="auto">
              <a:xfrm>
                <a:off x="682" y="4224"/>
                <a:ext cx="2052" cy="480"/>
                <a:chOff x="682" y="4224"/>
                <a:chExt cx="2052" cy="480"/>
              </a:xfrm>
            </p:grpSpPr>
            <p:sp>
              <p:nvSpPr>
                <p:cNvPr id="197657" name="Rectangle 25"/>
                <p:cNvSpPr>
                  <a:spLocks noChangeArrowheads="1"/>
                </p:cNvSpPr>
                <p:nvPr/>
              </p:nvSpPr>
              <p:spPr bwMode="auto">
                <a:xfrm>
                  <a:off x="722" y="4224"/>
                  <a:ext cx="1972" cy="48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/>
                <a:lstStyle/>
                <a:p>
                  <a:pPr algn="just"/>
                  <a:r>
                    <a:rPr lang="ko-KR" altLang="en-US" sz="16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1/100초로 표시</a:t>
                  </a:r>
                </a:p>
                <a:p>
                  <a:pPr algn="just" eaLnBrk="0" latinLnBrk="0" hangingPunct="0"/>
                  <a:endParaRPr lang="ko-KR" altLang="en-US" sz="16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7704" name="Rectangle 72"/>
                <p:cNvSpPr>
                  <a:spLocks noChangeArrowheads="1"/>
                </p:cNvSpPr>
                <p:nvPr/>
              </p:nvSpPr>
              <p:spPr bwMode="auto">
                <a:xfrm>
                  <a:off x="682" y="4224"/>
                  <a:ext cx="2052" cy="48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97707" name="Rectangle 75"/>
            <p:cNvSpPr>
              <a:spLocks noChangeArrowheads="1"/>
            </p:cNvSpPr>
            <p:nvPr/>
          </p:nvSpPr>
          <p:spPr bwMode="auto">
            <a:xfrm>
              <a:off x="-3" y="-3"/>
              <a:ext cx="2740" cy="4710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197710" name="Text Box 78"/>
          <p:cNvSpPr txBox="1">
            <a:spLocks noChangeArrowheads="1"/>
          </p:cNvSpPr>
          <p:nvPr/>
        </p:nvSpPr>
        <p:spPr bwMode="auto">
          <a:xfrm>
            <a:off x="0" y="762000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smtClean="0">
                <a:solidFill>
                  <a:schemeClr val="tx1"/>
                </a:solidFill>
                <a:latin typeface="Tahoma" panose="020B0604030504040204" pitchFamily="34" charset="0"/>
              </a:rPr>
              <a:t>Date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날짜와 시간을 표시하는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67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995731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" y="75308"/>
            <a:ext cx="9072752" cy="6482656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68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745738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81"/>
          <a:stretch/>
        </p:blipFill>
        <p:spPr>
          <a:xfrm>
            <a:off x="39196" y="365125"/>
            <a:ext cx="9065606" cy="4720059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69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 flipH="1">
            <a:off x="179512" y="5373216"/>
            <a:ext cx="8712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mtClean="0"/>
              <a:t>Math</a:t>
            </a:r>
            <a:r>
              <a:rPr lang="ko-KR" altLang="en-US" sz="2400" smtClean="0"/>
              <a:t>객체는 정적객체로 생성하지 않고 사용한다</a:t>
            </a:r>
            <a:r>
              <a:rPr lang="en-US" altLang="ko-KR" sz="2400" smtClean="0"/>
              <a:t>.</a:t>
            </a:r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222634398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752600"/>
            <a:ext cx="8458200" cy="4419600"/>
          </a:xfrm>
        </p:spPr>
        <p:txBody>
          <a:bodyPr/>
          <a:lstStyle/>
          <a:p>
            <a:r>
              <a:rPr lang="ko-KR" altLang="en-US"/>
              <a:t>자바 스크립트의 삽입 위치는?</a:t>
            </a:r>
          </a:p>
          <a:p>
            <a:r>
              <a:rPr lang="ko-KR" altLang="en-US"/>
              <a:t>기본구조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mtClean="0"/>
              <a:t>//</a:t>
            </a:r>
            <a:r>
              <a:rPr lang="ko-KR" altLang="en-US" smtClean="0"/>
              <a:t>&lt;</a:t>
            </a:r>
            <a:r>
              <a:rPr lang="en-US" altLang="ko-KR"/>
              <a:t>SCRIPT LANGUAGE="JavaScript</a:t>
            </a:r>
            <a:r>
              <a:rPr lang="en-US" altLang="ko-KR" smtClean="0"/>
              <a:t>"&gt;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mtClean="0"/>
              <a:t>&lt;script type=“text/javascript”&gt;</a:t>
            </a:r>
            <a:endParaRPr lang="en-US" altLang="ko-KR"/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/>
              <a:t>           &lt;!-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/>
              <a:t>                  </a:t>
            </a:r>
            <a:r>
              <a:rPr lang="ko-KR" altLang="en-US"/>
              <a:t>진짜 자바스크립트 코드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/>
              <a:t>           // -&gt;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/>
              <a:t>&lt;/</a:t>
            </a:r>
            <a:r>
              <a:rPr lang="en-US" altLang="ko-KR"/>
              <a:t>SCRIPT&gt;</a:t>
            </a:r>
          </a:p>
          <a:p>
            <a:r>
              <a:rPr lang="ko-KR" altLang="en-US"/>
              <a:t>자바스크립트의 실행시기는?</a:t>
            </a:r>
          </a:p>
        </p:txBody>
      </p:sp>
      <p:sp>
        <p:nvSpPr>
          <p:cNvPr id="72709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자바스크립트의 시작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87213"/>
            <a:ext cx="7886700" cy="1325563"/>
          </a:xfrm>
        </p:spPr>
        <p:txBody>
          <a:bodyPr/>
          <a:lstStyle/>
          <a:p>
            <a:r>
              <a:rPr lang="ko-KR" altLang="en-US" smtClean="0"/>
              <a:t>수학 객체 메서드 종류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23" y="1052736"/>
            <a:ext cx="8925154" cy="5337344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70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578255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71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8" y="20176"/>
            <a:ext cx="8640962" cy="6761342"/>
          </a:xfrm>
        </p:spPr>
      </p:pic>
    </p:spTree>
    <p:extLst>
      <p:ext uri="{BB962C8B-B14F-4D97-AF65-F5344CB8AC3E}">
        <p14:creationId xmlns:p14="http://schemas.microsoft.com/office/powerpoint/2010/main" val="118895388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981200" y="1600200"/>
            <a:ext cx="6477000" cy="762000"/>
          </a:xfrm>
        </p:spPr>
        <p:txBody>
          <a:bodyPr/>
          <a:lstStyle/>
          <a:p>
            <a:r>
              <a:rPr lang="en-US" altLang="ko-KR" smtClean="0"/>
              <a:t>Array </a:t>
            </a:r>
            <a:r>
              <a:rPr lang="ko-KR" altLang="en-US" dirty="0"/>
              <a:t>객체</a:t>
            </a:r>
          </a:p>
        </p:txBody>
      </p:sp>
      <p:sp>
        <p:nvSpPr>
          <p:cNvPr id="19558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021138" y="2860675"/>
            <a:ext cx="4437062" cy="3114675"/>
          </a:xfrm>
        </p:spPr>
        <p:txBody>
          <a:bodyPr/>
          <a:lstStyle/>
          <a:p>
            <a:r>
              <a:rPr lang="en-US" altLang="ko-KR" smtClean="0"/>
              <a:t>Array </a:t>
            </a:r>
            <a:r>
              <a:rPr lang="ko-KR" altLang="en-US"/>
              <a:t>객체 </a:t>
            </a:r>
          </a:p>
        </p:txBody>
      </p:sp>
      <p:sp>
        <p:nvSpPr>
          <p:cNvPr id="195588" name="Text Box 4"/>
          <p:cNvSpPr txBox="1">
            <a:spLocks noChangeArrowheads="1"/>
          </p:cNvSpPr>
          <p:nvPr/>
        </p:nvSpPr>
        <p:spPr bwMode="auto">
          <a:xfrm>
            <a:off x="381000" y="4572000"/>
            <a:ext cx="31242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b">
            <a:spAutoFit/>
          </a:bodyPr>
          <a:lstStyle/>
          <a:p>
            <a:r>
              <a:rPr lang="en-US" altLang="ko-KR" sz="2800">
                <a:solidFill>
                  <a:schemeClr val="accent1"/>
                </a:solidFill>
              </a:rPr>
              <a:t>Date </a:t>
            </a:r>
            <a:r>
              <a:rPr lang="ko-KR" altLang="en-US" sz="2800">
                <a:solidFill>
                  <a:schemeClr val="accent1"/>
                </a:solidFill>
              </a:rPr>
              <a:t>객체</a:t>
            </a:r>
          </a:p>
          <a:p>
            <a:r>
              <a:rPr lang="en-US" altLang="ko-KR" sz="2800">
                <a:solidFill>
                  <a:schemeClr val="accent1"/>
                </a:solidFill>
              </a:rPr>
              <a:t>Array </a:t>
            </a:r>
            <a:r>
              <a:rPr lang="ko-KR" altLang="en-US" sz="2800">
                <a:solidFill>
                  <a:schemeClr val="accent1"/>
                </a:solidFill>
              </a:rPr>
              <a:t>객체</a:t>
            </a:r>
          </a:p>
        </p:txBody>
      </p:sp>
    </p:spTree>
    <p:extLst>
      <p:ext uri="{BB962C8B-B14F-4D97-AF65-F5344CB8AC3E}">
        <p14:creationId xmlns:p14="http://schemas.microsoft.com/office/powerpoint/2010/main" val="257780510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73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3956"/>
            <a:ext cx="8928992" cy="6789420"/>
          </a:xfrm>
        </p:spPr>
      </p:pic>
    </p:spTree>
    <p:extLst>
      <p:ext uri="{BB962C8B-B14F-4D97-AF65-F5344CB8AC3E}">
        <p14:creationId xmlns:p14="http://schemas.microsoft.com/office/powerpoint/2010/main" val="3012938593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752600"/>
            <a:ext cx="8110538" cy="2396480"/>
          </a:xfrm>
        </p:spPr>
        <p:txBody>
          <a:bodyPr/>
          <a:lstStyle/>
          <a:p>
            <a:r>
              <a:rPr lang="ko-KR" altLang="en-US" sz="2400"/>
              <a:t>배열 객체 생성법</a:t>
            </a:r>
          </a:p>
          <a:p>
            <a:pPr lvl="1"/>
            <a:r>
              <a:rPr lang="ko-KR" altLang="en-US" sz="2000"/>
              <a:t>변수명=</a:t>
            </a:r>
            <a:r>
              <a:rPr lang="en-US" altLang="ko-KR" sz="2000"/>
              <a:t>new Array(</a:t>
            </a:r>
            <a:r>
              <a:rPr lang="ko-KR" altLang="en-US" sz="2000"/>
              <a:t>배열 개수)	</a:t>
            </a:r>
          </a:p>
          <a:p>
            <a:pPr lvl="1"/>
            <a:r>
              <a:rPr lang="ko-KR" altLang="en-US" sz="2000"/>
              <a:t>변수명=</a:t>
            </a:r>
            <a:r>
              <a:rPr lang="en-US" altLang="ko-KR" sz="2000"/>
              <a:t>new Array(</a:t>
            </a:r>
            <a:r>
              <a:rPr lang="ko-KR" altLang="en-US" sz="2000"/>
              <a:t>값1, 값2, 값3</a:t>
            </a:r>
            <a:r>
              <a:rPr lang="ko-KR" altLang="en-US" sz="2000">
                <a:latin typeface="Times New Roman" panose="02020603050405020304" pitchFamily="18" charset="0"/>
              </a:rPr>
              <a:t>…</a:t>
            </a:r>
            <a:r>
              <a:rPr lang="ko-KR" altLang="en-US" sz="2000"/>
              <a:t>.)	</a:t>
            </a:r>
          </a:p>
          <a:p>
            <a:r>
              <a:rPr lang="ko-KR" altLang="en-US" sz="2400"/>
              <a:t>배열 객체 사용법</a:t>
            </a:r>
          </a:p>
          <a:p>
            <a:pPr lvl="1"/>
            <a:r>
              <a:rPr lang="ko-KR" altLang="en-US" sz="2000"/>
              <a:t>배열객체명.속성</a:t>
            </a:r>
          </a:p>
          <a:p>
            <a:pPr lvl="1"/>
            <a:r>
              <a:rPr lang="ko-KR" altLang="en-US" sz="2000"/>
              <a:t>배열객체명.메소드 </a:t>
            </a:r>
          </a:p>
          <a:p>
            <a:endParaRPr lang="ko-KR" altLang="en-US" sz="2400"/>
          </a:p>
        </p:txBody>
      </p:sp>
      <p:sp>
        <p:nvSpPr>
          <p:cNvPr id="198661" name="Text Box 5"/>
          <p:cNvSpPr txBox="1">
            <a:spLocks noChangeArrowheads="1"/>
          </p:cNvSpPr>
          <p:nvPr/>
        </p:nvSpPr>
        <p:spPr bwMode="auto">
          <a:xfrm>
            <a:off x="0" y="762000"/>
            <a:ext cx="89154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smtClean="0">
                <a:solidFill>
                  <a:schemeClr val="tx1"/>
                </a:solidFill>
                <a:latin typeface="Tahoma" panose="020B0604030504040204" pitchFamily="34" charset="0"/>
              </a:rPr>
              <a:t>Array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400" b="1" dirty="0">
                <a:solidFill>
                  <a:schemeClr val="tx1"/>
                </a:solidFill>
                <a:latin typeface="Tahoma" panose="020B0604030504040204" pitchFamily="34" charset="0"/>
              </a:rPr>
              <a:t> 배열 객체 </a:t>
            </a:r>
            <a:r>
              <a:rPr lang="ko-KR" altLang="en-US" sz="2400" b="1">
                <a:solidFill>
                  <a:schemeClr val="tx1"/>
                </a:solidFill>
                <a:latin typeface="Tahoma" panose="020B0604030504040204" pitchFamily="34" charset="0"/>
              </a:rPr>
              <a:t>생성과 </a:t>
            </a:r>
            <a:r>
              <a:rPr lang="ko-KR" altLang="en-US" sz="2400" b="1" smtClean="0">
                <a:solidFill>
                  <a:schemeClr val="tx1"/>
                </a:solidFill>
                <a:latin typeface="Tahoma" panose="020B0604030504040204" pitchFamily="34" charset="0"/>
              </a:rPr>
              <a:t>사용법</a:t>
            </a:r>
            <a:r>
              <a:rPr lang="en-US" altLang="ko-KR" sz="2400" b="1">
                <a:solidFill>
                  <a:schemeClr val="tx1"/>
                </a:solidFill>
                <a:latin typeface="Tahoma" panose="020B0604030504040204" pitchFamily="34" charset="0"/>
              </a:rPr>
              <a:t>, Array </a:t>
            </a:r>
            <a:r>
              <a:rPr lang="ko-KR" altLang="en-US" sz="2400" b="1">
                <a:solidFill>
                  <a:schemeClr val="tx1"/>
                </a:solidFill>
                <a:latin typeface="Tahoma" panose="020B0604030504040204" pitchFamily="34" charset="0"/>
              </a:rPr>
              <a:t>객체의 속성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74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grpSp>
        <p:nvGrpSpPr>
          <p:cNvPr id="5" name="Group 40"/>
          <p:cNvGrpSpPr>
            <a:grpSpLocks/>
          </p:cNvGrpSpPr>
          <p:nvPr/>
        </p:nvGrpSpPr>
        <p:grpSpPr bwMode="auto">
          <a:xfrm>
            <a:off x="3059832" y="4000023"/>
            <a:ext cx="5987008" cy="2680394"/>
            <a:chOff x="-3" y="-137"/>
            <a:chExt cx="2384" cy="2216"/>
          </a:xfrm>
        </p:grpSpPr>
        <p:grpSp>
          <p:nvGrpSpPr>
            <p:cNvPr id="6" name="Group 38"/>
            <p:cNvGrpSpPr>
              <a:grpSpLocks/>
            </p:cNvGrpSpPr>
            <p:nvPr/>
          </p:nvGrpSpPr>
          <p:grpSpPr bwMode="auto">
            <a:xfrm>
              <a:off x="0" y="-137"/>
              <a:ext cx="2378" cy="2213"/>
              <a:chOff x="0" y="-137"/>
              <a:chExt cx="2378" cy="2213"/>
            </a:xfrm>
          </p:grpSpPr>
          <p:grpSp>
            <p:nvGrpSpPr>
              <p:cNvPr id="8" name="Group 17"/>
              <p:cNvGrpSpPr>
                <a:grpSpLocks/>
              </p:cNvGrpSpPr>
              <p:nvPr/>
            </p:nvGrpSpPr>
            <p:grpSpPr bwMode="auto">
              <a:xfrm>
                <a:off x="0" y="-137"/>
                <a:ext cx="489" cy="557"/>
                <a:chOff x="0" y="-137"/>
                <a:chExt cx="489" cy="557"/>
              </a:xfrm>
            </p:grpSpPr>
            <p:sp>
              <p:nvSpPr>
                <p:cNvPr id="38" name="Rectangle 16"/>
                <p:cNvSpPr>
                  <a:spLocks noChangeArrowheads="1"/>
                </p:cNvSpPr>
                <p:nvPr/>
              </p:nvSpPr>
              <p:spPr bwMode="auto">
                <a:xfrm>
                  <a:off x="0" y="-65"/>
                  <a:ext cx="489" cy="485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 sz="3200"/>
                </a:p>
              </p:txBody>
            </p:sp>
            <p:grpSp>
              <p:nvGrpSpPr>
                <p:cNvPr id="39" name="Group 15"/>
                <p:cNvGrpSpPr>
                  <a:grpSpLocks/>
                </p:cNvGrpSpPr>
                <p:nvPr/>
              </p:nvGrpSpPr>
              <p:grpSpPr bwMode="auto">
                <a:xfrm>
                  <a:off x="0" y="-137"/>
                  <a:ext cx="489" cy="485"/>
                  <a:chOff x="0" y="-137"/>
                  <a:chExt cx="489" cy="485"/>
                </a:xfrm>
              </p:grpSpPr>
              <p:sp>
                <p:nvSpPr>
                  <p:cNvPr id="40" name="Rectangle 4"/>
                  <p:cNvSpPr>
                    <a:spLocks noChangeArrowheads="1"/>
                  </p:cNvSpPr>
                  <p:nvPr/>
                </p:nvSpPr>
                <p:spPr bwMode="auto">
                  <a:xfrm>
                    <a:off x="18" y="18"/>
                    <a:ext cx="453" cy="312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ctr"/>
                    <a:r>
                      <a:rPr lang="ko-KR" altLang="en-US" sz="14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속성</a:t>
                    </a:r>
                  </a:p>
                  <a:p>
                    <a:pPr algn="just" eaLnBrk="0" latinLnBrk="0" hangingPunct="0"/>
                    <a:endParaRPr lang="ko-KR" altLang="en-US" sz="14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41" name="Rectangle 14"/>
                  <p:cNvSpPr>
                    <a:spLocks noChangeArrowheads="1"/>
                  </p:cNvSpPr>
                  <p:nvPr/>
                </p:nvSpPr>
                <p:spPr bwMode="auto">
                  <a:xfrm>
                    <a:off x="0" y="-137"/>
                    <a:ext cx="489" cy="485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 sz="3200"/>
                  </a:p>
                </p:txBody>
              </p:sp>
            </p:grpSp>
          </p:grpSp>
          <p:grpSp>
            <p:nvGrpSpPr>
              <p:cNvPr id="9" name="Group 21"/>
              <p:cNvGrpSpPr>
                <a:grpSpLocks/>
              </p:cNvGrpSpPr>
              <p:nvPr/>
            </p:nvGrpSpPr>
            <p:grpSpPr bwMode="auto">
              <a:xfrm>
                <a:off x="489" y="-137"/>
                <a:ext cx="1889" cy="557"/>
                <a:chOff x="489" y="-137"/>
                <a:chExt cx="1889" cy="557"/>
              </a:xfrm>
            </p:grpSpPr>
            <p:sp>
              <p:nvSpPr>
                <p:cNvPr id="34" name="Rectangle 20"/>
                <p:cNvSpPr>
                  <a:spLocks noChangeArrowheads="1"/>
                </p:cNvSpPr>
                <p:nvPr/>
              </p:nvSpPr>
              <p:spPr bwMode="auto">
                <a:xfrm>
                  <a:off x="489" y="-65"/>
                  <a:ext cx="1889" cy="485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 sz="3200"/>
                </a:p>
              </p:txBody>
            </p:sp>
            <p:grpSp>
              <p:nvGrpSpPr>
                <p:cNvPr id="35" name="Group 19"/>
                <p:cNvGrpSpPr>
                  <a:grpSpLocks/>
                </p:cNvGrpSpPr>
                <p:nvPr/>
              </p:nvGrpSpPr>
              <p:grpSpPr bwMode="auto">
                <a:xfrm>
                  <a:off x="489" y="-137"/>
                  <a:ext cx="1889" cy="485"/>
                  <a:chOff x="489" y="-137"/>
                  <a:chExt cx="1889" cy="485"/>
                </a:xfrm>
              </p:grpSpPr>
              <p:sp>
                <p:nvSpPr>
                  <p:cNvPr id="36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507" y="18"/>
                    <a:ext cx="1853" cy="312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ctr"/>
                    <a:r>
                      <a:rPr lang="ko-KR" altLang="en-US" sz="1400">
                        <a:solidFill>
                          <a:srgbClr val="000000"/>
                        </a:solidFill>
                        <a:latin typeface="굴림" panose="020B0600000101010101" pitchFamily="50" charset="-127"/>
                      </a:rPr>
                      <a:t>설명</a:t>
                    </a:r>
                  </a:p>
                  <a:p>
                    <a:pPr algn="just" eaLnBrk="0" latinLnBrk="0" hangingPunct="0"/>
                    <a:endParaRPr lang="ko-KR" altLang="en-US" sz="14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37" name="Rectangle 18"/>
                  <p:cNvSpPr>
                    <a:spLocks noChangeArrowheads="1"/>
                  </p:cNvSpPr>
                  <p:nvPr/>
                </p:nvSpPr>
                <p:spPr bwMode="auto">
                  <a:xfrm>
                    <a:off x="489" y="-137"/>
                    <a:ext cx="1889" cy="485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 sz="3200"/>
                  </a:p>
                </p:txBody>
              </p:sp>
            </p:grpSp>
          </p:grpSp>
          <p:grpSp>
            <p:nvGrpSpPr>
              <p:cNvPr id="10" name="Group 23"/>
              <p:cNvGrpSpPr>
                <a:grpSpLocks/>
              </p:cNvGrpSpPr>
              <p:nvPr/>
            </p:nvGrpSpPr>
            <p:grpSpPr bwMode="auto">
              <a:xfrm>
                <a:off x="0" y="247"/>
                <a:ext cx="489" cy="485"/>
                <a:chOff x="0" y="247"/>
                <a:chExt cx="489" cy="485"/>
              </a:xfrm>
            </p:grpSpPr>
            <p:sp>
              <p:nvSpPr>
                <p:cNvPr id="32" name="Rectangle 6"/>
                <p:cNvSpPr>
                  <a:spLocks noChangeArrowheads="1"/>
                </p:cNvSpPr>
                <p:nvPr/>
              </p:nvSpPr>
              <p:spPr bwMode="auto">
                <a:xfrm>
                  <a:off x="18" y="402"/>
                  <a:ext cx="453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length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33" name="Rectangle 22"/>
                <p:cNvSpPr>
                  <a:spLocks noChangeArrowheads="1"/>
                </p:cNvSpPr>
                <p:nvPr/>
              </p:nvSpPr>
              <p:spPr bwMode="auto">
                <a:xfrm>
                  <a:off x="0" y="247"/>
                  <a:ext cx="489" cy="485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 sz="3200"/>
                </a:p>
              </p:txBody>
            </p:sp>
          </p:grpSp>
          <p:grpSp>
            <p:nvGrpSpPr>
              <p:cNvPr id="11" name="Group 25"/>
              <p:cNvGrpSpPr>
                <a:grpSpLocks/>
              </p:cNvGrpSpPr>
              <p:nvPr/>
            </p:nvGrpSpPr>
            <p:grpSpPr bwMode="auto">
              <a:xfrm>
                <a:off x="489" y="247"/>
                <a:ext cx="1889" cy="485"/>
                <a:chOff x="489" y="247"/>
                <a:chExt cx="1889" cy="485"/>
              </a:xfrm>
            </p:grpSpPr>
            <p:sp>
              <p:nvSpPr>
                <p:cNvPr id="30" name="Rectangle 7"/>
                <p:cNvSpPr>
                  <a:spLocks noChangeArrowheads="1"/>
                </p:cNvSpPr>
                <p:nvPr/>
              </p:nvSpPr>
              <p:spPr bwMode="auto">
                <a:xfrm>
                  <a:off x="507" y="402"/>
                  <a:ext cx="1853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배열의 개수를 나타냄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31" name="Rectangle 24"/>
                <p:cNvSpPr>
                  <a:spLocks noChangeArrowheads="1"/>
                </p:cNvSpPr>
                <p:nvPr/>
              </p:nvSpPr>
              <p:spPr bwMode="auto">
                <a:xfrm>
                  <a:off x="489" y="247"/>
                  <a:ext cx="1889" cy="485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 sz="3200"/>
                </a:p>
              </p:txBody>
            </p:sp>
          </p:grpSp>
          <p:grpSp>
            <p:nvGrpSpPr>
              <p:cNvPr id="12" name="Group 27"/>
              <p:cNvGrpSpPr>
                <a:grpSpLocks/>
              </p:cNvGrpSpPr>
              <p:nvPr/>
            </p:nvGrpSpPr>
            <p:grpSpPr bwMode="auto">
              <a:xfrm>
                <a:off x="0" y="727"/>
                <a:ext cx="489" cy="485"/>
                <a:chOff x="0" y="727"/>
                <a:chExt cx="489" cy="485"/>
              </a:xfrm>
            </p:grpSpPr>
            <p:sp>
              <p:nvSpPr>
                <p:cNvPr id="28" name="Rectangle 8"/>
                <p:cNvSpPr>
                  <a:spLocks noChangeArrowheads="1"/>
                </p:cNvSpPr>
                <p:nvPr/>
              </p:nvSpPr>
              <p:spPr bwMode="auto">
                <a:xfrm>
                  <a:off x="18" y="786"/>
                  <a:ext cx="453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index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9" name="Rectangle 26"/>
                <p:cNvSpPr>
                  <a:spLocks noChangeArrowheads="1"/>
                </p:cNvSpPr>
                <p:nvPr/>
              </p:nvSpPr>
              <p:spPr bwMode="auto">
                <a:xfrm>
                  <a:off x="0" y="727"/>
                  <a:ext cx="489" cy="485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 sz="3200"/>
                </a:p>
              </p:txBody>
            </p:sp>
          </p:grpSp>
          <p:grpSp>
            <p:nvGrpSpPr>
              <p:cNvPr id="13" name="Group 29"/>
              <p:cNvGrpSpPr>
                <a:grpSpLocks/>
              </p:cNvGrpSpPr>
              <p:nvPr/>
            </p:nvGrpSpPr>
            <p:grpSpPr bwMode="auto">
              <a:xfrm>
                <a:off x="489" y="727"/>
                <a:ext cx="1889" cy="485"/>
                <a:chOff x="489" y="727"/>
                <a:chExt cx="1889" cy="485"/>
              </a:xfrm>
            </p:grpSpPr>
            <p:sp>
              <p:nvSpPr>
                <p:cNvPr id="26" name="Rectangle 9"/>
                <p:cNvSpPr>
                  <a:spLocks noChangeArrowheads="1"/>
                </p:cNvSpPr>
                <p:nvPr/>
              </p:nvSpPr>
              <p:spPr bwMode="auto">
                <a:xfrm>
                  <a:off x="507" y="786"/>
                  <a:ext cx="1853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배열의 저장 공간을 가리키는 0부터 시작하는 정수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7" name="Rectangle 28"/>
                <p:cNvSpPr>
                  <a:spLocks noChangeArrowheads="1"/>
                </p:cNvSpPr>
                <p:nvPr/>
              </p:nvSpPr>
              <p:spPr bwMode="auto">
                <a:xfrm>
                  <a:off x="489" y="727"/>
                  <a:ext cx="1889" cy="485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 sz="3200"/>
                </a:p>
              </p:txBody>
            </p:sp>
          </p:grpSp>
          <p:grpSp>
            <p:nvGrpSpPr>
              <p:cNvPr id="14" name="Group 31"/>
              <p:cNvGrpSpPr>
                <a:grpSpLocks/>
              </p:cNvGrpSpPr>
              <p:nvPr/>
            </p:nvGrpSpPr>
            <p:grpSpPr bwMode="auto">
              <a:xfrm>
                <a:off x="0" y="1111"/>
                <a:ext cx="489" cy="485"/>
                <a:chOff x="0" y="1111"/>
                <a:chExt cx="489" cy="485"/>
              </a:xfrm>
            </p:grpSpPr>
            <p:sp>
              <p:nvSpPr>
                <p:cNvPr id="24" name="Rectangle 10"/>
                <p:cNvSpPr>
                  <a:spLocks noChangeArrowheads="1"/>
                </p:cNvSpPr>
                <p:nvPr/>
              </p:nvSpPr>
              <p:spPr bwMode="auto">
                <a:xfrm>
                  <a:off x="18" y="1266"/>
                  <a:ext cx="453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prototype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5" name="Rectangle 30"/>
                <p:cNvSpPr>
                  <a:spLocks noChangeArrowheads="1"/>
                </p:cNvSpPr>
                <p:nvPr/>
              </p:nvSpPr>
              <p:spPr bwMode="auto">
                <a:xfrm>
                  <a:off x="0" y="1111"/>
                  <a:ext cx="489" cy="485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 sz="3200"/>
                </a:p>
              </p:txBody>
            </p:sp>
          </p:grpSp>
          <p:grpSp>
            <p:nvGrpSpPr>
              <p:cNvPr id="15" name="Group 33"/>
              <p:cNvGrpSpPr>
                <a:grpSpLocks/>
              </p:cNvGrpSpPr>
              <p:nvPr/>
            </p:nvGrpSpPr>
            <p:grpSpPr bwMode="auto">
              <a:xfrm>
                <a:off x="489" y="1111"/>
                <a:ext cx="1889" cy="485"/>
                <a:chOff x="489" y="1111"/>
                <a:chExt cx="1889" cy="485"/>
              </a:xfrm>
            </p:grpSpPr>
            <p:sp>
              <p:nvSpPr>
                <p:cNvPr id="22" name="Rectangle 11"/>
                <p:cNvSpPr>
                  <a:spLocks noChangeArrowheads="1"/>
                </p:cNvSpPr>
                <p:nvPr/>
              </p:nvSpPr>
              <p:spPr bwMode="auto">
                <a:xfrm>
                  <a:off x="507" y="1266"/>
                  <a:ext cx="1853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객체에 새로운 메소드나 속성을 추가할 때 사용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3" name="Rectangle 32"/>
                <p:cNvSpPr>
                  <a:spLocks noChangeArrowheads="1"/>
                </p:cNvSpPr>
                <p:nvPr/>
              </p:nvSpPr>
              <p:spPr bwMode="auto">
                <a:xfrm>
                  <a:off x="489" y="1111"/>
                  <a:ext cx="1889" cy="485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 sz="3200"/>
                </a:p>
              </p:txBody>
            </p:sp>
          </p:grpSp>
          <p:grpSp>
            <p:nvGrpSpPr>
              <p:cNvPr id="16" name="Group 35"/>
              <p:cNvGrpSpPr>
                <a:grpSpLocks/>
              </p:cNvGrpSpPr>
              <p:nvPr/>
            </p:nvGrpSpPr>
            <p:grpSpPr bwMode="auto">
              <a:xfrm>
                <a:off x="0" y="1591"/>
                <a:ext cx="489" cy="485"/>
                <a:chOff x="0" y="1591"/>
                <a:chExt cx="489" cy="485"/>
              </a:xfrm>
            </p:grpSpPr>
            <p:sp>
              <p:nvSpPr>
                <p:cNvPr id="20" name="Rectangle 12"/>
                <p:cNvSpPr>
                  <a:spLocks noChangeArrowheads="1"/>
                </p:cNvSpPr>
                <p:nvPr/>
              </p:nvSpPr>
              <p:spPr bwMode="auto">
                <a:xfrm>
                  <a:off x="18" y="1650"/>
                  <a:ext cx="453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constructor</a:t>
                  </a:r>
                </a:p>
                <a:p>
                  <a:pPr algn="just" eaLnBrk="0" latinLnBrk="0" hangingPunct="0"/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1" name="Rectangle 34"/>
                <p:cNvSpPr>
                  <a:spLocks noChangeArrowheads="1"/>
                </p:cNvSpPr>
                <p:nvPr/>
              </p:nvSpPr>
              <p:spPr bwMode="auto">
                <a:xfrm>
                  <a:off x="0" y="1591"/>
                  <a:ext cx="489" cy="485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 sz="3200"/>
                </a:p>
              </p:txBody>
            </p:sp>
          </p:grpSp>
          <p:grpSp>
            <p:nvGrpSpPr>
              <p:cNvPr id="17" name="Group 37"/>
              <p:cNvGrpSpPr>
                <a:grpSpLocks/>
              </p:cNvGrpSpPr>
              <p:nvPr/>
            </p:nvGrpSpPr>
            <p:grpSpPr bwMode="auto">
              <a:xfrm>
                <a:off x="489" y="1591"/>
                <a:ext cx="1889" cy="485"/>
                <a:chOff x="489" y="1591"/>
                <a:chExt cx="1889" cy="485"/>
              </a:xfrm>
            </p:grpSpPr>
            <p:sp>
              <p:nvSpPr>
                <p:cNvPr id="18" name="Rectangle 13"/>
                <p:cNvSpPr>
                  <a:spLocks noChangeArrowheads="1"/>
                </p:cNvSpPr>
                <p:nvPr/>
              </p:nvSpPr>
              <p:spPr bwMode="auto">
                <a:xfrm>
                  <a:off x="507" y="1650"/>
                  <a:ext cx="1853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해당 객체를 만든 함수의 몸체(</a:t>
                  </a:r>
                  <a:r>
                    <a:rPr lang="en-US" altLang="ko-KR" sz="14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function body)</a:t>
                  </a:r>
                  <a:r>
                    <a:rPr lang="ko-KR" altLang="en-US" sz="1400">
                      <a:solidFill>
                        <a:srgbClr val="000000"/>
                      </a:solidFill>
                      <a:latin typeface="굴림" panose="020B0600000101010101" pitchFamily="50" charset="-127"/>
                    </a:rPr>
                    <a:t>를 반환</a:t>
                  </a: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9" name="Rectangle 36"/>
                <p:cNvSpPr>
                  <a:spLocks noChangeArrowheads="1"/>
                </p:cNvSpPr>
                <p:nvPr/>
              </p:nvSpPr>
              <p:spPr bwMode="auto">
                <a:xfrm>
                  <a:off x="489" y="1591"/>
                  <a:ext cx="1889" cy="485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 sz="3200"/>
                </a:p>
              </p:txBody>
            </p:sp>
          </p:grpSp>
        </p:grpSp>
        <p:sp>
          <p:nvSpPr>
            <p:cNvPr id="7" name="Rectangle 39"/>
            <p:cNvSpPr>
              <a:spLocks noChangeArrowheads="1"/>
            </p:cNvSpPr>
            <p:nvPr/>
          </p:nvSpPr>
          <p:spPr bwMode="auto">
            <a:xfrm>
              <a:off x="-3" y="1594"/>
              <a:ext cx="2384" cy="485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 sz="3200"/>
            </a:p>
          </p:txBody>
        </p:sp>
      </p:grpSp>
    </p:spTree>
    <p:extLst>
      <p:ext uri="{BB962C8B-B14F-4D97-AF65-F5344CB8AC3E}">
        <p14:creationId xmlns:p14="http://schemas.microsoft.com/office/powerpoint/2010/main" val="218055549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75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11" y="1402379"/>
            <a:ext cx="8406379" cy="4233870"/>
          </a:xfrm>
        </p:spPr>
      </p:pic>
    </p:spTree>
    <p:extLst>
      <p:ext uri="{BB962C8B-B14F-4D97-AF65-F5344CB8AC3E}">
        <p14:creationId xmlns:p14="http://schemas.microsoft.com/office/powerpoint/2010/main" val="423480609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" y="935155"/>
            <a:ext cx="9072752" cy="4845262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76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160993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77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-1"/>
            <a:ext cx="8928992" cy="6838387"/>
          </a:xfrm>
        </p:spPr>
      </p:pic>
    </p:spTree>
    <p:extLst>
      <p:ext uri="{BB962C8B-B14F-4D97-AF65-F5344CB8AC3E}">
        <p14:creationId xmlns:p14="http://schemas.microsoft.com/office/powerpoint/2010/main" val="380986135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798" name="Group 94"/>
          <p:cNvGrpSpPr>
            <a:grpSpLocks/>
          </p:cNvGrpSpPr>
          <p:nvPr/>
        </p:nvGrpSpPr>
        <p:grpSpPr bwMode="auto">
          <a:xfrm>
            <a:off x="228600" y="1600200"/>
            <a:ext cx="8686800" cy="5105400"/>
            <a:chOff x="-3" y="-3"/>
            <a:chExt cx="2384" cy="6210"/>
          </a:xfrm>
        </p:grpSpPr>
        <p:grpSp>
          <p:nvGrpSpPr>
            <p:cNvPr id="200796" name="Group 92"/>
            <p:cNvGrpSpPr>
              <a:grpSpLocks/>
            </p:cNvGrpSpPr>
            <p:nvPr/>
          </p:nvGrpSpPr>
          <p:grpSpPr bwMode="auto">
            <a:xfrm>
              <a:off x="0" y="0"/>
              <a:ext cx="2378" cy="6204"/>
              <a:chOff x="0" y="0"/>
              <a:chExt cx="2378" cy="6204"/>
            </a:xfrm>
          </p:grpSpPr>
          <p:grpSp>
            <p:nvGrpSpPr>
              <p:cNvPr id="200739" name="Group 35"/>
              <p:cNvGrpSpPr>
                <a:grpSpLocks/>
              </p:cNvGrpSpPr>
              <p:nvPr/>
            </p:nvGrpSpPr>
            <p:grpSpPr bwMode="auto">
              <a:xfrm>
                <a:off x="0" y="0"/>
                <a:ext cx="611" cy="420"/>
                <a:chOff x="0" y="0"/>
                <a:chExt cx="611" cy="420"/>
              </a:xfrm>
            </p:grpSpPr>
            <p:sp>
              <p:nvSpPr>
                <p:cNvPr id="200738" name="Rectangle 34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611" cy="420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00737" name="Group 3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611" cy="348"/>
                  <a:chOff x="0" y="0"/>
                  <a:chExt cx="611" cy="348"/>
                </a:xfrm>
              </p:grpSpPr>
              <p:sp>
                <p:nvSpPr>
                  <p:cNvPr id="200708" name="Rectangle 4"/>
                  <p:cNvSpPr>
                    <a:spLocks noChangeArrowheads="1"/>
                  </p:cNvSpPr>
                  <p:nvPr/>
                </p:nvSpPr>
                <p:spPr bwMode="auto">
                  <a:xfrm>
                    <a:off x="18" y="18"/>
                    <a:ext cx="575" cy="312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just"/>
                    <a:r>
                      <a:rPr lang="ko-KR" altLang="en-US" sz="1400">
                        <a:solidFill>
                          <a:srgbClr val="000000"/>
                        </a:solidFill>
                        <a:latin typeface="바탕" panose="02030600000101010101" pitchFamily="18" charset="-127"/>
                        <a:cs typeface="Times New Roman" panose="02020603050405020304" pitchFamily="18" charset="0"/>
                      </a:rPr>
                      <a:t>메소드</a:t>
                    </a:r>
                    <a:endParaRPr lang="ko-KR" altLang="en-US" sz="14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00736" name="Rectangle 32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611" cy="348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00743" name="Group 39"/>
              <p:cNvGrpSpPr>
                <a:grpSpLocks/>
              </p:cNvGrpSpPr>
              <p:nvPr/>
            </p:nvGrpSpPr>
            <p:grpSpPr bwMode="auto">
              <a:xfrm>
                <a:off x="611" y="0"/>
                <a:ext cx="1767" cy="420"/>
                <a:chOff x="611" y="0"/>
                <a:chExt cx="1767" cy="420"/>
              </a:xfrm>
            </p:grpSpPr>
            <p:sp>
              <p:nvSpPr>
                <p:cNvPr id="200742" name="Rectangle 38"/>
                <p:cNvSpPr>
                  <a:spLocks noChangeArrowheads="1"/>
                </p:cNvSpPr>
                <p:nvPr/>
              </p:nvSpPr>
              <p:spPr bwMode="auto">
                <a:xfrm>
                  <a:off x="611" y="0"/>
                  <a:ext cx="1767" cy="420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200741" name="Group 37"/>
                <p:cNvGrpSpPr>
                  <a:grpSpLocks/>
                </p:cNvGrpSpPr>
                <p:nvPr/>
              </p:nvGrpSpPr>
              <p:grpSpPr bwMode="auto">
                <a:xfrm>
                  <a:off x="611" y="0"/>
                  <a:ext cx="1767" cy="348"/>
                  <a:chOff x="611" y="0"/>
                  <a:chExt cx="1767" cy="348"/>
                </a:xfrm>
              </p:grpSpPr>
              <p:sp>
                <p:nvSpPr>
                  <p:cNvPr id="200709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629" y="18"/>
                    <a:ext cx="1731" cy="312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just"/>
                    <a:r>
                      <a:rPr lang="ko-KR" altLang="en-US" sz="1400">
                        <a:solidFill>
                          <a:srgbClr val="000000"/>
                        </a:solidFill>
                        <a:latin typeface="바탕" panose="02030600000101010101" pitchFamily="18" charset="-127"/>
                        <a:cs typeface="Times New Roman" panose="02020603050405020304" pitchFamily="18" charset="0"/>
                      </a:rPr>
                      <a:t>설명</a:t>
                    </a:r>
                    <a:endParaRPr lang="ko-KR" altLang="en-US" sz="14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200740" name="Rectangle 36"/>
                  <p:cNvSpPr>
                    <a:spLocks noChangeArrowheads="1"/>
                  </p:cNvSpPr>
                  <p:nvPr/>
                </p:nvSpPr>
                <p:spPr bwMode="auto">
                  <a:xfrm>
                    <a:off x="611" y="0"/>
                    <a:ext cx="1767" cy="348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00745" name="Group 41"/>
              <p:cNvGrpSpPr>
                <a:grpSpLocks/>
              </p:cNvGrpSpPr>
              <p:nvPr/>
            </p:nvGrpSpPr>
            <p:grpSpPr bwMode="auto">
              <a:xfrm>
                <a:off x="0" y="384"/>
                <a:ext cx="611" cy="348"/>
                <a:chOff x="0" y="384"/>
                <a:chExt cx="611" cy="348"/>
              </a:xfrm>
            </p:grpSpPr>
            <p:sp>
              <p:nvSpPr>
                <p:cNvPr id="200710" name="Rectangle 6"/>
                <p:cNvSpPr>
                  <a:spLocks noChangeArrowheads="1"/>
                </p:cNvSpPr>
                <p:nvPr/>
              </p:nvSpPr>
              <p:spPr bwMode="auto">
                <a:xfrm>
                  <a:off x="18" y="402"/>
                  <a:ext cx="575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concat(a)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44" name="Rectangle 40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611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47" name="Group 43"/>
              <p:cNvGrpSpPr>
                <a:grpSpLocks/>
              </p:cNvGrpSpPr>
              <p:nvPr/>
            </p:nvGrpSpPr>
            <p:grpSpPr bwMode="auto">
              <a:xfrm>
                <a:off x="611" y="384"/>
                <a:ext cx="1767" cy="348"/>
                <a:chOff x="611" y="384"/>
                <a:chExt cx="1767" cy="348"/>
              </a:xfrm>
            </p:grpSpPr>
            <p:sp>
              <p:nvSpPr>
                <p:cNvPr id="200711" name="Rectangle 7"/>
                <p:cNvSpPr>
                  <a:spLocks noChangeArrowheads="1"/>
                </p:cNvSpPr>
                <p:nvPr/>
              </p:nvSpPr>
              <p:spPr bwMode="auto">
                <a:xfrm>
                  <a:off x="629" y="402"/>
                  <a:ext cx="1731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a </a:t>
                  </a:r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변수에 저장된 배열을 기존 배열에 추가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46" name="Rectangle 42"/>
                <p:cNvSpPr>
                  <a:spLocks noChangeArrowheads="1"/>
                </p:cNvSpPr>
                <p:nvPr/>
              </p:nvSpPr>
              <p:spPr bwMode="auto">
                <a:xfrm>
                  <a:off x="611" y="384"/>
                  <a:ext cx="1767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49" name="Group 45"/>
              <p:cNvGrpSpPr>
                <a:grpSpLocks/>
              </p:cNvGrpSpPr>
              <p:nvPr/>
            </p:nvGrpSpPr>
            <p:grpSpPr bwMode="auto">
              <a:xfrm>
                <a:off x="0" y="768"/>
                <a:ext cx="611" cy="444"/>
                <a:chOff x="0" y="768"/>
                <a:chExt cx="611" cy="444"/>
              </a:xfrm>
            </p:grpSpPr>
            <p:sp>
              <p:nvSpPr>
                <p:cNvPr id="200712" name="Rectangle 8"/>
                <p:cNvSpPr>
                  <a:spLocks noChangeArrowheads="1"/>
                </p:cNvSpPr>
                <p:nvPr/>
              </p:nvSpPr>
              <p:spPr bwMode="auto">
                <a:xfrm>
                  <a:off x="18" y="786"/>
                  <a:ext cx="575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join(</a:t>
                  </a:r>
                  <a:r>
                    <a:rPr lang="en-US" altLang="ko-KR" sz="140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“</a:t>
                  </a:r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분리기호</a:t>
                  </a:r>
                  <a:r>
                    <a:rPr lang="ko-KR" altLang="en-US" sz="140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”</a:t>
                  </a:r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)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48" name="Rectangle 44"/>
                <p:cNvSpPr>
                  <a:spLocks noChangeArrowheads="1"/>
                </p:cNvSpPr>
                <p:nvPr/>
              </p:nvSpPr>
              <p:spPr bwMode="auto">
                <a:xfrm>
                  <a:off x="0" y="768"/>
                  <a:ext cx="611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51" name="Group 47"/>
              <p:cNvGrpSpPr>
                <a:grpSpLocks/>
              </p:cNvGrpSpPr>
              <p:nvPr/>
            </p:nvGrpSpPr>
            <p:grpSpPr bwMode="auto">
              <a:xfrm>
                <a:off x="611" y="768"/>
                <a:ext cx="1767" cy="444"/>
                <a:chOff x="611" y="768"/>
                <a:chExt cx="1767" cy="444"/>
              </a:xfrm>
            </p:grpSpPr>
            <p:sp>
              <p:nvSpPr>
                <p:cNvPr id="200713" name="Rectangle 9"/>
                <p:cNvSpPr>
                  <a:spLocks noChangeArrowheads="1"/>
                </p:cNvSpPr>
                <p:nvPr/>
              </p:nvSpPr>
              <p:spPr bwMode="auto">
                <a:xfrm>
                  <a:off x="629" y="786"/>
                  <a:ext cx="1731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배열에 저장된 값을 분리 기호를 구분자로 사용해서 문자열로 표시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50" name="Rectangle 46"/>
                <p:cNvSpPr>
                  <a:spLocks noChangeArrowheads="1"/>
                </p:cNvSpPr>
                <p:nvPr/>
              </p:nvSpPr>
              <p:spPr bwMode="auto">
                <a:xfrm>
                  <a:off x="611" y="768"/>
                  <a:ext cx="1767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53" name="Group 49"/>
              <p:cNvGrpSpPr>
                <a:grpSpLocks/>
              </p:cNvGrpSpPr>
              <p:nvPr/>
            </p:nvGrpSpPr>
            <p:grpSpPr bwMode="auto">
              <a:xfrm>
                <a:off x="0" y="1248"/>
                <a:ext cx="611" cy="348"/>
                <a:chOff x="0" y="1248"/>
                <a:chExt cx="611" cy="348"/>
              </a:xfrm>
            </p:grpSpPr>
            <p:sp>
              <p:nvSpPr>
                <p:cNvPr id="200714" name="Rectangle 10"/>
                <p:cNvSpPr>
                  <a:spLocks noChangeArrowheads="1"/>
                </p:cNvSpPr>
                <p:nvPr/>
              </p:nvSpPr>
              <p:spPr bwMode="auto">
                <a:xfrm>
                  <a:off x="18" y="1266"/>
                  <a:ext cx="575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reverse( 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52" name="Rectangle 48"/>
                <p:cNvSpPr>
                  <a:spLocks noChangeArrowheads="1"/>
                </p:cNvSpPr>
                <p:nvPr/>
              </p:nvSpPr>
              <p:spPr bwMode="auto">
                <a:xfrm>
                  <a:off x="0" y="1248"/>
                  <a:ext cx="611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55" name="Group 51"/>
              <p:cNvGrpSpPr>
                <a:grpSpLocks/>
              </p:cNvGrpSpPr>
              <p:nvPr/>
            </p:nvGrpSpPr>
            <p:grpSpPr bwMode="auto">
              <a:xfrm>
                <a:off x="611" y="1248"/>
                <a:ext cx="1767" cy="348"/>
                <a:chOff x="611" y="1248"/>
                <a:chExt cx="1767" cy="348"/>
              </a:xfrm>
            </p:grpSpPr>
            <p:sp>
              <p:nvSpPr>
                <p:cNvPr id="200715" name="Rectangle 11"/>
                <p:cNvSpPr>
                  <a:spLocks noChangeArrowheads="1"/>
                </p:cNvSpPr>
                <p:nvPr/>
              </p:nvSpPr>
              <p:spPr bwMode="auto">
                <a:xfrm>
                  <a:off x="629" y="1266"/>
                  <a:ext cx="1731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배열에 저장된 값을 역순으로 바꿈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54" name="Rectangle 50"/>
                <p:cNvSpPr>
                  <a:spLocks noChangeArrowheads="1"/>
                </p:cNvSpPr>
                <p:nvPr/>
              </p:nvSpPr>
              <p:spPr bwMode="auto">
                <a:xfrm>
                  <a:off x="611" y="1248"/>
                  <a:ext cx="1767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57" name="Group 53"/>
              <p:cNvGrpSpPr>
                <a:grpSpLocks/>
              </p:cNvGrpSpPr>
              <p:nvPr/>
            </p:nvGrpSpPr>
            <p:grpSpPr bwMode="auto">
              <a:xfrm>
                <a:off x="0" y="1632"/>
                <a:ext cx="611" cy="444"/>
                <a:chOff x="0" y="1632"/>
                <a:chExt cx="611" cy="444"/>
              </a:xfrm>
            </p:grpSpPr>
            <p:sp>
              <p:nvSpPr>
                <p:cNvPr id="200716" name="Rectangle 12"/>
                <p:cNvSpPr>
                  <a:spLocks noChangeArrowheads="1"/>
                </p:cNvSpPr>
                <p:nvPr/>
              </p:nvSpPr>
              <p:spPr bwMode="auto">
                <a:xfrm>
                  <a:off x="18" y="1650"/>
                  <a:ext cx="575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slice(n,m)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56" name="Rectangle 52"/>
                <p:cNvSpPr>
                  <a:spLocks noChangeArrowheads="1"/>
                </p:cNvSpPr>
                <p:nvPr/>
              </p:nvSpPr>
              <p:spPr bwMode="auto">
                <a:xfrm>
                  <a:off x="0" y="1632"/>
                  <a:ext cx="611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59" name="Group 55"/>
              <p:cNvGrpSpPr>
                <a:grpSpLocks/>
              </p:cNvGrpSpPr>
              <p:nvPr/>
            </p:nvGrpSpPr>
            <p:grpSpPr bwMode="auto">
              <a:xfrm>
                <a:off x="611" y="1632"/>
                <a:ext cx="1767" cy="444"/>
                <a:chOff x="611" y="1632"/>
                <a:chExt cx="1767" cy="444"/>
              </a:xfrm>
            </p:grpSpPr>
            <p:sp>
              <p:nvSpPr>
                <p:cNvPr id="200717" name="Rectangle 13"/>
                <p:cNvSpPr>
                  <a:spLocks noChangeArrowheads="1"/>
                </p:cNvSpPr>
                <p:nvPr/>
              </p:nvSpPr>
              <p:spPr bwMode="auto">
                <a:xfrm>
                  <a:off x="629" y="1650"/>
                  <a:ext cx="1731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배열에서 </a:t>
                  </a:r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n </a:t>
                  </a:r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위치부터 </a:t>
                  </a:r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m </a:t>
                  </a:r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위치까지의 값으로 새로운 배열 생성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58" name="Rectangle 54"/>
                <p:cNvSpPr>
                  <a:spLocks noChangeArrowheads="1"/>
                </p:cNvSpPr>
                <p:nvPr/>
              </p:nvSpPr>
              <p:spPr bwMode="auto">
                <a:xfrm>
                  <a:off x="611" y="1632"/>
                  <a:ext cx="1767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61" name="Group 57"/>
              <p:cNvGrpSpPr>
                <a:grpSpLocks/>
              </p:cNvGrpSpPr>
              <p:nvPr/>
            </p:nvGrpSpPr>
            <p:grpSpPr bwMode="auto">
              <a:xfrm>
                <a:off x="0" y="2112"/>
                <a:ext cx="611" cy="348"/>
                <a:chOff x="0" y="2112"/>
                <a:chExt cx="611" cy="348"/>
              </a:xfrm>
            </p:grpSpPr>
            <p:sp>
              <p:nvSpPr>
                <p:cNvPr id="200718" name="Rectangle 14"/>
                <p:cNvSpPr>
                  <a:spLocks noChangeArrowheads="1"/>
                </p:cNvSpPr>
                <p:nvPr/>
              </p:nvSpPr>
              <p:spPr bwMode="auto">
                <a:xfrm>
                  <a:off x="18" y="2130"/>
                  <a:ext cx="575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sort( 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60" name="Rectangle 56"/>
                <p:cNvSpPr>
                  <a:spLocks noChangeArrowheads="1"/>
                </p:cNvSpPr>
                <p:nvPr/>
              </p:nvSpPr>
              <p:spPr bwMode="auto">
                <a:xfrm>
                  <a:off x="0" y="2112"/>
                  <a:ext cx="611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63" name="Group 59"/>
              <p:cNvGrpSpPr>
                <a:grpSpLocks/>
              </p:cNvGrpSpPr>
              <p:nvPr/>
            </p:nvGrpSpPr>
            <p:grpSpPr bwMode="auto">
              <a:xfrm>
                <a:off x="611" y="2112"/>
                <a:ext cx="1767" cy="348"/>
                <a:chOff x="611" y="2112"/>
                <a:chExt cx="1767" cy="348"/>
              </a:xfrm>
            </p:grpSpPr>
            <p:sp>
              <p:nvSpPr>
                <p:cNvPr id="200719" name="Rectangle 15"/>
                <p:cNvSpPr>
                  <a:spLocks noChangeArrowheads="1"/>
                </p:cNvSpPr>
                <p:nvPr/>
              </p:nvSpPr>
              <p:spPr bwMode="auto">
                <a:xfrm>
                  <a:off x="629" y="2130"/>
                  <a:ext cx="1731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배열을 오름차순으로 정렬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62" name="Rectangle 58"/>
                <p:cNvSpPr>
                  <a:spLocks noChangeArrowheads="1"/>
                </p:cNvSpPr>
                <p:nvPr/>
              </p:nvSpPr>
              <p:spPr bwMode="auto">
                <a:xfrm>
                  <a:off x="611" y="2112"/>
                  <a:ext cx="1767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65" name="Group 61"/>
              <p:cNvGrpSpPr>
                <a:grpSpLocks/>
              </p:cNvGrpSpPr>
              <p:nvPr/>
            </p:nvGrpSpPr>
            <p:grpSpPr bwMode="auto">
              <a:xfrm>
                <a:off x="0" y="2496"/>
                <a:ext cx="611" cy="444"/>
                <a:chOff x="0" y="2496"/>
                <a:chExt cx="611" cy="444"/>
              </a:xfrm>
            </p:grpSpPr>
            <p:sp>
              <p:nvSpPr>
                <p:cNvPr id="200720" name="Rectangle 16"/>
                <p:cNvSpPr>
                  <a:spLocks noChangeArrowheads="1"/>
                </p:cNvSpPr>
                <p:nvPr/>
              </p:nvSpPr>
              <p:spPr bwMode="auto">
                <a:xfrm>
                  <a:off x="18" y="2514"/>
                  <a:ext cx="575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shift( 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64" name="Rectangle 60"/>
                <p:cNvSpPr>
                  <a:spLocks noChangeArrowheads="1"/>
                </p:cNvSpPr>
                <p:nvPr/>
              </p:nvSpPr>
              <p:spPr bwMode="auto">
                <a:xfrm>
                  <a:off x="0" y="2496"/>
                  <a:ext cx="611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67" name="Group 63"/>
              <p:cNvGrpSpPr>
                <a:grpSpLocks/>
              </p:cNvGrpSpPr>
              <p:nvPr/>
            </p:nvGrpSpPr>
            <p:grpSpPr bwMode="auto">
              <a:xfrm>
                <a:off x="611" y="2496"/>
                <a:ext cx="1767" cy="444"/>
                <a:chOff x="611" y="2496"/>
                <a:chExt cx="1767" cy="444"/>
              </a:xfrm>
            </p:grpSpPr>
            <p:sp>
              <p:nvSpPr>
                <p:cNvPr id="200721" name="Rectangle 17"/>
                <p:cNvSpPr>
                  <a:spLocks noChangeArrowheads="1"/>
                </p:cNvSpPr>
                <p:nvPr/>
              </p:nvSpPr>
              <p:spPr bwMode="auto">
                <a:xfrm>
                  <a:off x="629" y="2514"/>
                  <a:ext cx="1731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배열의 첫 번째 요소를 제거하고 제거된 요소를 반환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66" name="Rectangle 62"/>
                <p:cNvSpPr>
                  <a:spLocks noChangeArrowheads="1"/>
                </p:cNvSpPr>
                <p:nvPr/>
              </p:nvSpPr>
              <p:spPr bwMode="auto">
                <a:xfrm>
                  <a:off x="611" y="2496"/>
                  <a:ext cx="1767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69" name="Group 65"/>
              <p:cNvGrpSpPr>
                <a:grpSpLocks/>
              </p:cNvGrpSpPr>
              <p:nvPr/>
            </p:nvGrpSpPr>
            <p:grpSpPr bwMode="auto">
              <a:xfrm>
                <a:off x="0" y="2976"/>
                <a:ext cx="611" cy="444"/>
                <a:chOff x="0" y="2976"/>
                <a:chExt cx="611" cy="444"/>
              </a:xfrm>
            </p:grpSpPr>
            <p:sp>
              <p:nvSpPr>
                <p:cNvPr id="200722" name="Rectangle 18"/>
                <p:cNvSpPr>
                  <a:spLocks noChangeArrowheads="1"/>
                </p:cNvSpPr>
                <p:nvPr/>
              </p:nvSpPr>
              <p:spPr bwMode="auto">
                <a:xfrm>
                  <a:off x="18" y="2994"/>
                  <a:ext cx="575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unshift( 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68" name="Rectangle 64"/>
                <p:cNvSpPr>
                  <a:spLocks noChangeArrowheads="1"/>
                </p:cNvSpPr>
                <p:nvPr/>
              </p:nvSpPr>
              <p:spPr bwMode="auto">
                <a:xfrm>
                  <a:off x="0" y="2976"/>
                  <a:ext cx="611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71" name="Group 67"/>
              <p:cNvGrpSpPr>
                <a:grpSpLocks/>
              </p:cNvGrpSpPr>
              <p:nvPr/>
            </p:nvGrpSpPr>
            <p:grpSpPr bwMode="auto">
              <a:xfrm>
                <a:off x="611" y="2976"/>
                <a:ext cx="1767" cy="444"/>
                <a:chOff x="611" y="2976"/>
                <a:chExt cx="1767" cy="444"/>
              </a:xfrm>
            </p:grpSpPr>
            <p:sp>
              <p:nvSpPr>
                <p:cNvPr id="200723" name="Rectangle 19"/>
                <p:cNvSpPr>
                  <a:spLocks noChangeArrowheads="1"/>
                </p:cNvSpPr>
                <p:nvPr/>
              </p:nvSpPr>
              <p:spPr bwMode="auto">
                <a:xfrm>
                  <a:off x="629" y="2994"/>
                  <a:ext cx="1731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배열의 앞 부분에 하나 이상의 요소를 추가한 후 배열의 길이 값을 반환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70" name="Rectangle 66"/>
                <p:cNvSpPr>
                  <a:spLocks noChangeArrowheads="1"/>
                </p:cNvSpPr>
                <p:nvPr/>
              </p:nvSpPr>
              <p:spPr bwMode="auto">
                <a:xfrm>
                  <a:off x="611" y="2976"/>
                  <a:ext cx="1767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73" name="Group 69"/>
              <p:cNvGrpSpPr>
                <a:grpSpLocks/>
              </p:cNvGrpSpPr>
              <p:nvPr/>
            </p:nvGrpSpPr>
            <p:grpSpPr bwMode="auto">
              <a:xfrm>
                <a:off x="0" y="3456"/>
                <a:ext cx="611" cy="444"/>
                <a:chOff x="0" y="3456"/>
                <a:chExt cx="611" cy="444"/>
              </a:xfrm>
            </p:grpSpPr>
            <p:sp>
              <p:nvSpPr>
                <p:cNvPr id="200724" name="Rectangle 20"/>
                <p:cNvSpPr>
                  <a:spLocks noChangeArrowheads="1"/>
                </p:cNvSpPr>
                <p:nvPr/>
              </p:nvSpPr>
              <p:spPr bwMode="auto">
                <a:xfrm>
                  <a:off x="18" y="3474"/>
                  <a:ext cx="575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pop( 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72" name="Rectangle 68"/>
                <p:cNvSpPr>
                  <a:spLocks noChangeArrowheads="1"/>
                </p:cNvSpPr>
                <p:nvPr/>
              </p:nvSpPr>
              <p:spPr bwMode="auto">
                <a:xfrm>
                  <a:off x="0" y="3456"/>
                  <a:ext cx="611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75" name="Group 71"/>
              <p:cNvGrpSpPr>
                <a:grpSpLocks/>
              </p:cNvGrpSpPr>
              <p:nvPr/>
            </p:nvGrpSpPr>
            <p:grpSpPr bwMode="auto">
              <a:xfrm>
                <a:off x="611" y="3456"/>
                <a:ext cx="1767" cy="444"/>
                <a:chOff x="611" y="3456"/>
                <a:chExt cx="1767" cy="444"/>
              </a:xfrm>
            </p:grpSpPr>
            <p:sp>
              <p:nvSpPr>
                <p:cNvPr id="200725" name="Rectangle 21"/>
                <p:cNvSpPr>
                  <a:spLocks noChangeArrowheads="1"/>
                </p:cNvSpPr>
                <p:nvPr/>
              </p:nvSpPr>
              <p:spPr bwMode="auto">
                <a:xfrm>
                  <a:off x="629" y="3474"/>
                  <a:ext cx="1731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배열의 마지막 요소를 제거하고 그 제거된 요소를 반환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74" name="Rectangle 70"/>
                <p:cNvSpPr>
                  <a:spLocks noChangeArrowheads="1"/>
                </p:cNvSpPr>
                <p:nvPr/>
              </p:nvSpPr>
              <p:spPr bwMode="auto">
                <a:xfrm>
                  <a:off x="611" y="3456"/>
                  <a:ext cx="1767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77" name="Group 73"/>
              <p:cNvGrpSpPr>
                <a:grpSpLocks/>
              </p:cNvGrpSpPr>
              <p:nvPr/>
            </p:nvGrpSpPr>
            <p:grpSpPr bwMode="auto">
              <a:xfrm>
                <a:off x="0" y="3936"/>
                <a:ext cx="611" cy="444"/>
                <a:chOff x="0" y="3936"/>
                <a:chExt cx="611" cy="444"/>
              </a:xfrm>
            </p:grpSpPr>
            <p:sp>
              <p:nvSpPr>
                <p:cNvPr id="200726" name="Rectangle 22"/>
                <p:cNvSpPr>
                  <a:spLocks noChangeArrowheads="1"/>
                </p:cNvSpPr>
                <p:nvPr/>
              </p:nvSpPr>
              <p:spPr bwMode="auto">
                <a:xfrm>
                  <a:off x="18" y="3954"/>
                  <a:ext cx="575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push( 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76" name="Rectangle 72"/>
                <p:cNvSpPr>
                  <a:spLocks noChangeArrowheads="1"/>
                </p:cNvSpPr>
                <p:nvPr/>
              </p:nvSpPr>
              <p:spPr bwMode="auto">
                <a:xfrm>
                  <a:off x="0" y="3936"/>
                  <a:ext cx="611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79" name="Group 75"/>
              <p:cNvGrpSpPr>
                <a:grpSpLocks/>
              </p:cNvGrpSpPr>
              <p:nvPr/>
            </p:nvGrpSpPr>
            <p:grpSpPr bwMode="auto">
              <a:xfrm>
                <a:off x="611" y="3936"/>
                <a:ext cx="1767" cy="444"/>
                <a:chOff x="611" y="3936"/>
                <a:chExt cx="1767" cy="444"/>
              </a:xfrm>
            </p:grpSpPr>
            <p:sp>
              <p:nvSpPr>
                <p:cNvPr id="200727" name="Rectangle 23"/>
                <p:cNvSpPr>
                  <a:spLocks noChangeArrowheads="1"/>
                </p:cNvSpPr>
                <p:nvPr/>
              </p:nvSpPr>
              <p:spPr bwMode="auto">
                <a:xfrm>
                  <a:off x="629" y="3954"/>
                  <a:ext cx="1731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배열의 끝에 하나 이상의 요소를 추가하고 새로운 배열의 길이 값을 반환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78" name="Rectangle 74"/>
                <p:cNvSpPr>
                  <a:spLocks noChangeArrowheads="1"/>
                </p:cNvSpPr>
                <p:nvPr/>
              </p:nvSpPr>
              <p:spPr bwMode="auto">
                <a:xfrm>
                  <a:off x="611" y="3936"/>
                  <a:ext cx="1767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81" name="Group 77"/>
              <p:cNvGrpSpPr>
                <a:grpSpLocks/>
              </p:cNvGrpSpPr>
              <p:nvPr/>
            </p:nvGrpSpPr>
            <p:grpSpPr bwMode="auto">
              <a:xfrm>
                <a:off x="0" y="4416"/>
                <a:ext cx="611" cy="540"/>
                <a:chOff x="0" y="4416"/>
                <a:chExt cx="611" cy="540"/>
              </a:xfrm>
            </p:grpSpPr>
            <p:sp>
              <p:nvSpPr>
                <p:cNvPr id="200728" name="Rectangle 24"/>
                <p:cNvSpPr>
                  <a:spLocks noChangeArrowheads="1"/>
                </p:cNvSpPr>
                <p:nvPr/>
              </p:nvSpPr>
              <p:spPr bwMode="auto">
                <a:xfrm>
                  <a:off x="18" y="4434"/>
                  <a:ext cx="575" cy="50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splice( 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80" name="Rectangle 76"/>
                <p:cNvSpPr>
                  <a:spLocks noChangeArrowheads="1"/>
                </p:cNvSpPr>
                <p:nvPr/>
              </p:nvSpPr>
              <p:spPr bwMode="auto">
                <a:xfrm>
                  <a:off x="0" y="4416"/>
                  <a:ext cx="611" cy="54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83" name="Group 79"/>
              <p:cNvGrpSpPr>
                <a:grpSpLocks/>
              </p:cNvGrpSpPr>
              <p:nvPr/>
            </p:nvGrpSpPr>
            <p:grpSpPr bwMode="auto">
              <a:xfrm>
                <a:off x="611" y="4416"/>
                <a:ext cx="1767" cy="540"/>
                <a:chOff x="611" y="4416"/>
                <a:chExt cx="1767" cy="540"/>
              </a:xfrm>
            </p:grpSpPr>
            <p:sp>
              <p:nvSpPr>
                <p:cNvPr id="200729" name="Rectangle 25"/>
                <p:cNvSpPr>
                  <a:spLocks noChangeArrowheads="1"/>
                </p:cNvSpPr>
                <p:nvPr/>
              </p:nvSpPr>
              <p:spPr bwMode="auto">
                <a:xfrm>
                  <a:off x="629" y="4434"/>
                  <a:ext cx="1731" cy="50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지정한 위치에서부터 지정한 개수의 배열 요소를 제거하고 새로운 요소를 지정한 위치에 추가한 후 제거된 요소를 반환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82" name="Rectangle 78"/>
                <p:cNvSpPr>
                  <a:spLocks noChangeArrowheads="1"/>
                </p:cNvSpPr>
                <p:nvPr/>
              </p:nvSpPr>
              <p:spPr bwMode="auto">
                <a:xfrm>
                  <a:off x="611" y="4416"/>
                  <a:ext cx="1767" cy="540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85" name="Group 81"/>
              <p:cNvGrpSpPr>
                <a:grpSpLocks/>
              </p:cNvGrpSpPr>
              <p:nvPr/>
            </p:nvGrpSpPr>
            <p:grpSpPr bwMode="auto">
              <a:xfrm>
                <a:off x="0" y="4992"/>
                <a:ext cx="611" cy="348"/>
                <a:chOff x="0" y="4992"/>
                <a:chExt cx="611" cy="348"/>
              </a:xfrm>
            </p:grpSpPr>
            <p:sp>
              <p:nvSpPr>
                <p:cNvPr id="200730" name="Rectangle 26"/>
                <p:cNvSpPr>
                  <a:spLocks noChangeArrowheads="1"/>
                </p:cNvSpPr>
                <p:nvPr/>
              </p:nvSpPr>
              <p:spPr bwMode="auto">
                <a:xfrm>
                  <a:off x="18" y="5010"/>
                  <a:ext cx="575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toSource( 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84" name="Rectangle 80"/>
                <p:cNvSpPr>
                  <a:spLocks noChangeArrowheads="1"/>
                </p:cNvSpPr>
                <p:nvPr/>
              </p:nvSpPr>
              <p:spPr bwMode="auto">
                <a:xfrm>
                  <a:off x="0" y="4992"/>
                  <a:ext cx="611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87" name="Group 83"/>
              <p:cNvGrpSpPr>
                <a:grpSpLocks/>
              </p:cNvGrpSpPr>
              <p:nvPr/>
            </p:nvGrpSpPr>
            <p:grpSpPr bwMode="auto">
              <a:xfrm>
                <a:off x="611" y="4992"/>
                <a:ext cx="1767" cy="348"/>
                <a:chOff x="611" y="4992"/>
                <a:chExt cx="1767" cy="348"/>
              </a:xfrm>
            </p:grpSpPr>
            <p:sp>
              <p:nvSpPr>
                <p:cNvPr id="200731" name="Rectangle 27"/>
                <p:cNvSpPr>
                  <a:spLocks noChangeArrowheads="1"/>
                </p:cNvSpPr>
                <p:nvPr/>
              </p:nvSpPr>
              <p:spPr bwMode="auto">
                <a:xfrm>
                  <a:off x="629" y="5010"/>
                  <a:ext cx="1731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배열의 소스 코드에 해당하는 문자열을 반환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86" name="Rectangle 82"/>
                <p:cNvSpPr>
                  <a:spLocks noChangeArrowheads="1"/>
                </p:cNvSpPr>
                <p:nvPr/>
              </p:nvSpPr>
              <p:spPr bwMode="auto">
                <a:xfrm>
                  <a:off x="611" y="4992"/>
                  <a:ext cx="1767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89" name="Group 85"/>
              <p:cNvGrpSpPr>
                <a:grpSpLocks/>
              </p:cNvGrpSpPr>
              <p:nvPr/>
            </p:nvGrpSpPr>
            <p:grpSpPr bwMode="auto">
              <a:xfrm>
                <a:off x="0" y="5376"/>
                <a:ext cx="611" cy="444"/>
                <a:chOff x="0" y="5376"/>
                <a:chExt cx="611" cy="444"/>
              </a:xfrm>
            </p:grpSpPr>
            <p:sp>
              <p:nvSpPr>
                <p:cNvPr id="200732" name="Rectangle 28"/>
                <p:cNvSpPr>
                  <a:spLocks noChangeArrowheads="1"/>
                </p:cNvSpPr>
                <p:nvPr/>
              </p:nvSpPr>
              <p:spPr bwMode="auto">
                <a:xfrm>
                  <a:off x="18" y="5394"/>
                  <a:ext cx="575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toString( 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88" name="Rectangle 84"/>
                <p:cNvSpPr>
                  <a:spLocks noChangeArrowheads="1"/>
                </p:cNvSpPr>
                <p:nvPr/>
              </p:nvSpPr>
              <p:spPr bwMode="auto">
                <a:xfrm>
                  <a:off x="0" y="5376"/>
                  <a:ext cx="611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91" name="Group 87"/>
              <p:cNvGrpSpPr>
                <a:grpSpLocks/>
              </p:cNvGrpSpPr>
              <p:nvPr/>
            </p:nvGrpSpPr>
            <p:grpSpPr bwMode="auto">
              <a:xfrm>
                <a:off x="611" y="5376"/>
                <a:ext cx="1767" cy="444"/>
                <a:chOff x="611" y="5376"/>
                <a:chExt cx="1767" cy="444"/>
              </a:xfrm>
            </p:grpSpPr>
            <p:sp>
              <p:nvSpPr>
                <p:cNvPr id="200733" name="Rectangle 29"/>
                <p:cNvSpPr>
                  <a:spLocks noChangeArrowheads="1"/>
                </p:cNvSpPr>
                <p:nvPr/>
              </p:nvSpPr>
              <p:spPr bwMode="auto">
                <a:xfrm>
                  <a:off x="629" y="5394"/>
                  <a:ext cx="1731" cy="40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지정한 배열의 요소를 결합하여 하나의 문자열을 반환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90" name="Rectangle 86"/>
                <p:cNvSpPr>
                  <a:spLocks noChangeArrowheads="1"/>
                </p:cNvSpPr>
                <p:nvPr/>
              </p:nvSpPr>
              <p:spPr bwMode="auto">
                <a:xfrm>
                  <a:off x="611" y="5376"/>
                  <a:ext cx="1767" cy="444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93" name="Group 89"/>
              <p:cNvGrpSpPr>
                <a:grpSpLocks/>
              </p:cNvGrpSpPr>
              <p:nvPr/>
            </p:nvGrpSpPr>
            <p:grpSpPr bwMode="auto">
              <a:xfrm>
                <a:off x="0" y="5856"/>
                <a:ext cx="611" cy="348"/>
                <a:chOff x="0" y="5856"/>
                <a:chExt cx="611" cy="348"/>
              </a:xfrm>
            </p:grpSpPr>
            <p:sp>
              <p:nvSpPr>
                <p:cNvPr id="200734" name="Rectangle 30"/>
                <p:cNvSpPr>
                  <a:spLocks noChangeArrowheads="1"/>
                </p:cNvSpPr>
                <p:nvPr/>
              </p:nvSpPr>
              <p:spPr bwMode="auto">
                <a:xfrm>
                  <a:off x="18" y="5874"/>
                  <a:ext cx="575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value( )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92" name="Rectangle 88"/>
                <p:cNvSpPr>
                  <a:spLocks noChangeArrowheads="1"/>
                </p:cNvSpPr>
                <p:nvPr/>
              </p:nvSpPr>
              <p:spPr bwMode="auto">
                <a:xfrm>
                  <a:off x="0" y="5856"/>
                  <a:ext cx="611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795" name="Group 91"/>
              <p:cNvGrpSpPr>
                <a:grpSpLocks/>
              </p:cNvGrpSpPr>
              <p:nvPr/>
            </p:nvGrpSpPr>
            <p:grpSpPr bwMode="auto">
              <a:xfrm>
                <a:off x="611" y="5856"/>
                <a:ext cx="1767" cy="348"/>
                <a:chOff x="611" y="5856"/>
                <a:chExt cx="1767" cy="348"/>
              </a:xfrm>
            </p:grpSpPr>
            <p:sp>
              <p:nvSpPr>
                <p:cNvPr id="200735" name="Rectangle 31"/>
                <p:cNvSpPr>
                  <a:spLocks noChangeArrowheads="1"/>
                </p:cNvSpPr>
                <p:nvPr/>
              </p:nvSpPr>
              <p:spPr bwMode="auto">
                <a:xfrm>
                  <a:off x="629" y="5874"/>
                  <a:ext cx="1731" cy="31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배열의 초기 값을 반환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200794" name="Rectangle 90"/>
                <p:cNvSpPr>
                  <a:spLocks noChangeArrowheads="1"/>
                </p:cNvSpPr>
                <p:nvPr/>
              </p:nvSpPr>
              <p:spPr bwMode="auto">
                <a:xfrm>
                  <a:off x="611" y="5856"/>
                  <a:ext cx="1767" cy="348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200797" name="Rectangle 93"/>
            <p:cNvSpPr>
              <a:spLocks noChangeArrowheads="1"/>
            </p:cNvSpPr>
            <p:nvPr/>
          </p:nvSpPr>
          <p:spPr bwMode="auto">
            <a:xfrm>
              <a:off x="-3" y="-3"/>
              <a:ext cx="2384" cy="6210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200800" name="Text Box 96"/>
          <p:cNvSpPr txBox="1">
            <a:spLocks noChangeArrowheads="1"/>
          </p:cNvSpPr>
          <p:nvPr/>
        </p:nvSpPr>
        <p:spPr bwMode="auto">
          <a:xfrm>
            <a:off x="0" y="762000"/>
            <a:ext cx="8915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smtClean="0">
                <a:solidFill>
                  <a:schemeClr val="tx1"/>
                </a:solidFill>
                <a:latin typeface="Tahoma" panose="020B0604030504040204" pitchFamily="34" charset="0"/>
              </a:rPr>
              <a:t>Array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Array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78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432154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31" y="620689"/>
            <a:ext cx="8958937" cy="5777458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79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921082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828800"/>
            <a:ext cx="8110538" cy="4191000"/>
          </a:xfrm>
        </p:spPr>
        <p:txBody>
          <a:bodyPr/>
          <a:lstStyle/>
          <a:p>
            <a:r>
              <a:rPr lang="ko-KR" altLang="en-US"/>
              <a:t>내장형</a:t>
            </a:r>
          </a:p>
          <a:p>
            <a:r>
              <a:rPr lang="ko-KR" altLang="en-US"/>
              <a:t>행 입력형</a:t>
            </a:r>
          </a:p>
          <a:p>
            <a:r>
              <a:rPr lang="ko-KR" altLang="en-US"/>
              <a:t>함수형</a:t>
            </a:r>
          </a:p>
          <a:p>
            <a:r>
              <a:rPr lang="ko-KR" altLang="en-US"/>
              <a:t>링크형</a:t>
            </a:r>
          </a:p>
        </p:txBody>
      </p:sp>
      <p:sp>
        <p:nvSpPr>
          <p:cNvPr id="148485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자바스크립트 삽입과 실행(1)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3" y="332656"/>
            <a:ext cx="9081035" cy="6145858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80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484022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0" y="404664"/>
            <a:ext cx="9072421" cy="5916414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81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55912" y="3692968"/>
            <a:ext cx="3156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smtClean="0"/>
              <a:t>(</a:t>
            </a:r>
            <a:r>
              <a:rPr lang="ko-KR" altLang="en-US" sz="1600" b="1" smtClean="0"/>
              <a:t>찾는 문자가 없으면 </a:t>
            </a:r>
            <a:r>
              <a:rPr lang="en-US" altLang="ko-KR" sz="1600" b="1" smtClean="0"/>
              <a:t>-1</a:t>
            </a:r>
            <a:r>
              <a:rPr lang="ko-KR" altLang="en-US" sz="1600" b="1" smtClean="0"/>
              <a:t>을 반환</a:t>
            </a:r>
            <a:r>
              <a:rPr lang="en-US" altLang="ko-KR" sz="1600" b="1" smtClean="0"/>
              <a:t>)</a:t>
            </a:r>
            <a:endParaRPr lang="ko-KR" altLang="en-US" sz="1600" b="1"/>
          </a:p>
        </p:txBody>
      </p:sp>
    </p:spTree>
    <p:extLst>
      <p:ext uri="{BB962C8B-B14F-4D97-AF65-F5344CB8AC3E}">
        <p14:creationId xmlns:p14="http://schemas.microsoft.com/office/powerpoint/2010/main" val="81448543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82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2" y="44624"/>
            <a:ext cx="8928994" cy="6696171"/>
          </a:xfrm>
        </p:spPr>
      </p:pic>
    </p:spTree>
    <p:extLst>
      <p:ext uri="{BB962C8B-B14F-4D97-AF65-F5344CB8AC3E}">
        <p14:creationId xmlns:p14="http://schemas.microsoft.com/office/powerpoint/2010/main" val="2681221258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981200"/>
            <a:ext cx="8382000" cy="4343400"/>
          </a:xfrm>
        </p:spPr>
        <p:txBody>
          <a:bodyPr/>
          <a:lstStyle/>
          <a:p>
            <a:r>
              <a:rPr lang="ko-KR" altLang="en-US"/>
              <a:t>기본 형식</a:t>
            </a:r>
          </a:p>
          <a:p>
            <a:pPr lvl="1"/>
            <a:r>
              <a:rPr lang="ko-KR" altLang="en-US"/>
              <a:t>변수=</a:t>
            </a:r>
            <a:r>
              <a:rPr lang="ko-KR" altLang="en-US">
                <a:latin typeface="Times New Roman" panose="02020603050405020304" pitchFamily="18" charset="0"/>
              </a:rPr>
              <a:t>”</a:t>
            </a:r>
            <a:r>
              <a:rPr lang="ko-KR" altLang="en-US"/>
              <a:t>문자열</a:t>
            </a:r>
            <a:r>
              <a:rPr lang="ko-KR" altLang="en-US">
                <a:latin typeface="Times New Roman" panose="02020603050405020304" pitchFamily="18" charset="0"/>
              </a:rPr>
              <a:t>”</a:t>
            </a:r>
            <a:endParaRPr lang="ko-KR" altLang="en-US"/>
          </a:p>
          <a:p>
            <a:pPr lvl="1"/>
            <a:r>
              <a:rPr lang="ko-KR" altLang="en-US"/>
              <a:t>변수.속성</a:t>
            </a:r>
          </a:p>
          <a:p>
            <a:pPr lvl="1"/>
            <a:r>
              <a:rPr lang="ko-KR" altLang="en-US"/>
              <a:t>변수.메소드</a:t>
            </a:r>
          </a:p>
          <a:p>
            <a:r>
              <a:rPr lang="ko-KR" altLang="en-US"/>
              <a:t>"문자열".</a:t>
            </a:r>
            <a:r>
              <a:rPr lang="en-US" altLang="ko-KR"/>
              <a:t>length</a:t>
            </a:r>
          </a:p>
          <a:p>
            <a:r>
              <a:rPr lang="ko-KR" altLang="en-US"/>
              <a:t>사용 예</a:t>
            </a:r>
          </a:p>
          <a:p>
            <a:pPr lvl="1"/>
            <a:r>
              <a:rPr lang="en-US" altLang="ko-KR">
                <a:latin typeface="Times New Roman" panose="02020603050405020304" pitchFamily="18" charset="0"/>
              </a:rPr>
              <a:t>“</a:t>
            </a:r>
            <a:r>
              <a:rPr lang="ko-KR" altLang="en-US"/>
              <a:t>환영합니다.</a:t>
            </a:r>
            <a:r>
              <a:rPr lang="ko-KR" altLang="en-US">
                <a:latin typeface="Times New Roman" panose="02020603050405020304" pitchFamily="18" charset="0"/>
              </a:rPr>
              <a:t>”</a:t>
            </a:r>
            <a:r>
              <a:rPr lang="ko-KR" altLang="en-US"/>
              <a:t>.</a:t>
            </a:r>
            <a:r>
              <a:rPr lang="en-US" altLang="ko-KR"/>
              <a:t>bold()</a:t>
            </a:r>
          </a:p>
          <a:p>
            <a:pPr lvl="1"/>
            <a:r>
              <a:rPr lang="en-US" altLang="ko-KR">
                <a:latin typeface="Times New Roman" panose="02020603050405020304" pitchFamily="18" charset="0"/>
              </a:rPr>
              <a:t>“</a:t>
            </a:r>
            <a:r>
              <a:rPr lang="ko-KR" altLang="en-US"/>
              <a:t>환영합니다.</a:t>
            </a:r>
            <a:r>
              <a:rPr lang="ko-KR" altLang="en-US">
                <a:latin typeface="Times New Roman" panose="02020603050405020304" pitchFamily="18" charset="0"/>
              </a:rPr>
              <a:t>”</a:t>
            </a:r>
            <a:r>
              <a:rPr lang="ko-KR" altLang="en-US"/>
              <a:t>.</a:t>
            </a:r>
            <a:r>
              <a:rPr lang="en-US" altLang="ko-KR"/>
              <a:t>bold().fontcolor(</a:t>
            </a:r>
            <a:r>
              <a:rPr lang="en-US" altLang="ko-KR">
                <a:latin typeface="Times New Roman" panose="02020603050405020304" pitchFamily="18" charset="0"/>
              </a:rPr>
              <a:t>“</a:t>
            </a:r>
            <a:r>
              <a:rPr lang="en-US" altLang="ko-KR"/>
              <a:t>red</a:t>
            </a:r>
            <a:r>
              <a:rPr lang="en-US" altLang="ko-KR">
                <a:latin typeface="Times New Roman" panose="02020603050405020304" pitchFamily="18" charset="0"/>
              </a:rPr>
              <a:t>”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189445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smtClean="0">
                <a:solidFill>
                  <a:schemeClr val="tx1"/>
                </a:solidFill>
                <a:latin typeface="Tahoma" panose="020B0604030504040204" pitchFamily="34" charset="0"/>
              </a:rPr>
              <a:t>string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</a:t>
            </a:r>
            <a:endParaRPr lang="en-US" altLang="ko-KR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83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4753155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981200"/>
            <a:ext cx="8534400" cy="4495800"/>
          </a:xfrm>
        </p:spPr>
        <p:txBody>
          <a:bodyPr/>
          <a:lstStyle/>
          <a:p>
            <a:r>
              <a:rPr lang="en-US" altLang="ko-KR" sz="2400"/>
              <a:t>big( ) :&lt;big&gt; </a:t>
            </a:r>
            <a:r>
              <a:rPr lang="ko-KR" altLang="en-US" sz="2400"/>
              <a:t>태그와 같이 글자크기를 크게 설정 </a:t>
            </a:r>
          </a:p>
          <a:p>
            <a:r>
              <a:rPr lang="en-US" altLang="ko-KR" sz="2400"/>
              <a:t>small( ) :&lt;small&gt; </a:t>
            </a:r>
            <a:r>
              <a:rPr lang="ko-KR" altLang="en-US" sz="2400"/>
              <a:t>태그와 같이 글자크기를 작게 설정</a:t>
            </a:r>
          </a:p>
          <a:p>
            <a:r>
              <a:rPr lang="en-US" altLang="ko-KR" sz="2400"/>
              <a:t>fontsize(</a:t>
            </a:r>
            <a:r>
              <a:rPr lang="ko-KR" altLang="en-US" sz="2400"/>
              <a:t>숫자) :&lt;</a:t>
            </a:r>
            <a:r>
              <a:rPr lang="en-US" altLang="ko-KR" sz="2400"/>
              <a:t>font&gt; </a:t>
            </a:r>
            <a:r>
              <a:rPr lang="ko-KR" altLang="en-US" sz="2400"/>
              <a:t>태그처럼 글자크기를 지정</a:t>
            </a:r>
          </a:p>
          <a:p>
            <a:r>
              <a:rPr lang="en-US" altLang="ko-KR" sz="2400"/>
              <a:t>fontcolor(</a:t>
            </a:r>
            <a:r>
              <a:rPr lang="en-US" altLang="ko-KR" sz="2400">
                <a:latin typeface="Times New Roman" panose="02020603050405020304" pitchFamily="18" charset="0"/>
              </a:rPr>
              <a:t>“</a:t>
            </a:r>
            <a:r>
              <a:rPr lang="ko-KR" altLang="en-US" sz="2400"/>
              <a:t>색상명</a:t>
            </a:r>
            <a:r>
              <a:rPr lang="ko-KR" altLang="en-US" sz="2400">
                <a:latin typeface="Times New Roman" panose="02020603050405020304" pitchFamily="18" charset="0"/>
              </a:rPr>
              <a:t>”</a:t>
            </a:r>
            <a:r>
              <a:rPr lang="ko-KR" altLang="en-US" sz="2400"/>
              <a:t>) 	:글꼴색 지정</a:t>
            </a:r>
          </a:p>
          <a:p>
            <a:r>
              <a:rPr lang="en-US" altLang="ko-KR" sz="2400"/>
              <a:t>bold( ) :&lt;bold&gt;</a:t>
            </a:r>
            <a:r>
              <a:rPr lang="ko-KR" altLang="en-US" sz="2400"/>
              <a:t>태그와 같이 글자를 진하게 설정</a:t>
            </a:r>
          </a:p>
          <a:p>
            <a:r>
              <a:rPr lang="en-US" altLang="ko-KR" sz="2400"/>
              <a:t>fixed( ) :&lt;tt&gt;</a:t>
            </a:r>
            <a:r>
              <a:rPr lang="ko-KR" altLang="en-US" sz="2400"/>
              <a:t>태그와 같이 글자크기를 고정시킴</a:t>
            </a:r>
          </a:p>
          <a:p>
            <a:r>
              <a:rPr lang="en-US" altLang="ko-KR" sz="2400"/>
              <a:t>italic( ) :&lt;i&gt; </a:t>
            </a:r>
            <a:r>
              <a:rPr lang="ko-KR" altLang="en-US" sz="2400"/>
              <a:t>태그와 같이 글자를 이탤릭체로 설정</a:t>
            </a:r>
          </a:p>
          <a:p>
            <a:r>
              <a:rPr lang="en-US" altLang="ko-KR" sz="2400"/>
              <a:t>strike( ) :&lt;strike&gt; </a:t>
            </a:r>
            <a:r>
              <a:rPr lang="ko-KR" altLang="en-US" sz="2400"/>
              <a:t>태그와 같이 취소선을 설정</a:t>
            </a:r>
          </a:p>
          <a:p>
            <a:r>
              <a:rPr lang="en-US" altLang="ko-KR" sz="2400"/>
              <a:t>sup( ) :&lt;sup&gt; </a:t>
            </a:r>
            <a:r>
              <a:rPr lang="ko-KR" altLang="en-US" sz="2400"/>
              <a:t>태그와 같이 글자를 위첨자로 설정</a:t>
            </a:r>
          </a:p>
          <a:p>
            <a:r>
              <a:rPr lang="en-US" altLang="ko-KR" sz="2400"/>
              <a:t>sub( ) :&lt;sub&gt; </a:t>
            </a:r>
            <a:r>
              <a:rPr lang="ko-KR" altLang="en-US" sz="2400"/>
              <a:t>태그와 같이 글자를 아래첨자로 설정</a:t>
            </a:r>
          </a:p>
        </p:txBody>
      </p:sp>
      <p:sp>
        <p:nvSpPr>
          <p:cNvPr id="190472" name="Text Box 8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smtClean="0">
                <a:solidFill>
                  <a:schemeClr val="tx1"/>
                </a:solidFill>
                <a:latin typeface="Tahoma" panose="020B0604030504040204" pitchFamily="34" charset="0"/>
              </a:rPr>
              <a:t>string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문자열 객체에서 사용되는 글자 속성 관련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endParaRPr lang="ko-KR" altLang="en-US" sz="2800" b="1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84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7264790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905000"/>
            <a:ext cx="8610600" cy="47244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ko-KR" altLang="en-US" sz="2800"/>
              <a:t>문자열 위치와 관련된 메소드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indexOf(</a:t>
            </a:r>
            <a:r>
              <a:rPr lang="en-US" altLang="ko-KR" sz="2800">
                <a:latin typeface="Times New Roman" panose="02020603050405020304" pitchFamily="18" charset="0"/>
              </a:rPr>
              <a:t>“</a:t>
            </a:r>
            <a:r>
              <a:rPr lang="ko-KR" altLang="en-US" sz="2800"/>
              <a:t>문자</a:t>
            </a:r>
            <a:r>
              <a:rPr lang="ko-KR" altLang="en-US" sz="2800">
                <a:latin typeface="Times New Roman" panose="02020603050405020304" pitchFamily="18" charset="0"/>
              </a:rPr>
              <a:t>”</a:t>
            </a:r>
            <a:r>
              <a:rPr lang="ko-KR" altLang="en-US" sz="2800"/>
              <a:t>) </a:t>
            </a:r>
            <a:r>
              <a:rPr lang="en-US" altLang="ko-KR" sz="2800"/>
              <a:t>indexOf(</a:t>
            </a:r>
            <a:r>
              <a:rPr lang="en-US" altLang="ko-KR" sz="2800">
                <a:latin typeface="Times New Roman" panose="02020603050405020304" pitchFamily="18" charset="0"/>
              </a:rPr>
              <a:t>“</a:t>
            </a:r>
            <a:r>
              <a:rPr lang="ko-KR" altLang="en-US" sz="2800"/>
              <a:t>문자</a:t>
            </a:r>
            <a:r>
              <a:rPr lang="ko-KR" altLang="en-US" sz="2800">
                <a:latin typeface="Times New Roman" panose="02020603050405020304" pitchFamily="18" charset="0"/>
              </a:rPr>
              <a:t>”</a:t>
            </a:r>
            <a:r>
              <a:rPr lang="ko-KR" altLang="en-US" sz="2800"/>
              <a:t>,</a:t>
            </a:r>
            <a:r>
              <a:rPr lang="en-US" altLang="ko-KR" sz="2800"/>
              <a:t>n)	</a:t>
            </a:r>
          </a:p>
          <a:p>
            <a:pPr lvl="1">
              <a:lnSpc>
                <a:spcPct val="90000"/>
              </a:lnSpc>
            </a:pPr>
            <a:r>
              <a:rPr lang="ko-KR" altLang="en-US" sz="2400"/>
              <a:t>문자열 객체 중에서 문자의 위치 값을 왼쪽부터 계산하여 숫자로 표시한다. 시작은 0번부터, 없으면 </a:t>
            </a:r>
            <a:r>
              <a:rPr lang="ko-KR" altLang="en-US" sz="2400">
                <a:latin typeface="Times New Roman" panose="02020603050405020304" pitchFamily="18" charset="0"/>
              </a:rPr>
              <a:t>–</a:t>
            </a:r>
            <a:r>
              <a:rPr lang="ko-KR" altLang="en-US" sz="2400"/>
              <a:t>1이 된다.문자를 문자열의 </a:t>
            </a:r>
            <a:r>
              <a:rPr lang="en-US" altLang="ko-KR" sz="2400"/>
              <a:t>n</a:t>
            </a:r>
            <a:r>
              <a:rPr lang="ko-KR" altLang="en-US" sz="2400"/>
              <a:t>번째 문자부터 찾는다..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lastIndexOf(</a:t>
            </a:r>
            <a:r>
              <a:rPr lang="en-US" altLang="ko-KR" sz="2800">
                <a:latin typeface="Times New Roman" panose="02020603050405020304" pitchFamily="18" charset="0"/>
              </a:rPr>
              <a:t>“</a:t>
            </a:r>
            <a:r>
              <a:rPr lang="ko-KR" altLang="en-US" sz="2800"/>
              <a:t>문자</a:t>
            </a:r>
            <a:r>
              <a:rPr lang="ko-KR" altLang="en-US" sz="2800">
                <a:latin typeface="Times New Roman" panose="02020603050405020304" pitchFamily="18" charset="0"/>
              </a:rPr>
              <a:t>”</a:t>
            </a:r>
            <a:r>
              <a:rPr lang="ko-KR" altLang="en-US" sz="2800"/>
              <a:t>) </a:t>
            </a:r>
            <a:r>
              <a:rPr lang="en-US" altLang="ko-KR" sz="2800"/>
              <a:t>lastIndexOf(</a:t>
            </a:r>
            <a:r>
              <a:rPr lang="en-US" altLang="ko-KR" sz="2800">
                <a:latin typeface="Times New Roman" panose="02020603050405020304" pitchFamily="18" charset="0"/>
              </a:rPr>
              <a:t>“</a:t>
            </a:r>
            <a:r>
              <a:rPr lang="ko-KR" altLang="en-US" sz="2800"/>
              <a:t>문자</a:t>
            </a:r>
            <a:r>
              <a:rPr lang="ko-KR" altLang="en-US" sz="2800">
                <a:latin typeface="Times New Roman" panose="02020603050405020304" pitchFamily="18" charset="0"/>
              </a:rPr>
              <a:t>”</a:t>
            </a:r>
            <a:r>
              <a:rPr lang="ko-KR" altLang="en-US" sz="2800"/>
              <a:t>,</a:t>
            </a:r>
            <a:r>
              <a:rPr lang="en-US" altLang="ko-KR" sz="2800"/>
              <a:t>n)	</a:t>
            </a:r>
          </a:p>
          <a:p>
            <a:pPr lvl="1">
              <a:lnSpc>
                <a:spcPct val="90000"/>
              </a:lnSpc>
            </a:pPr>
            <a:r>
              <a:rPr lang="ko-KR" altLang="en-US" sz="2400"/>
              <a:t>문자열 객체 중에서 문자의 위치을 오른쪽부터 계산하여 숫자로 표시한다. 시작은 0번부터, 없으면 </a:t>
            </a:r>
            <a:r>
              <a:rPr lang="ko-KR" altLang="en-US" sz="2400">
                <a:latin typeface="Times New Roman" panose="02020603050405020304" pitchFamily="18" charset="0"/>
              </a:rPr>
              <a:t>–</a:t>
            </a:r>
            <a:r>
              <a:rPr lang="ko-KR" altLang="en-US" sz="2400"/>
              <a:t>1이 된다. 문자를 문자열의 </a:t>
            </a:r>
            <a:r>
              <a:rPr lang="en-US" altLang="ko-KR" sz="2400"/>
              <a:t>n</a:t>
            </a:r>
            <a:r>
              <a:rPr lang="ko-KR" altLang="en-US" sz="2400"/>
              <a:t>번째 문자부터 찾는다.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charAt(n) 	</a:t>
            </a:r>
          </a:p>
          <a:p>
            <a:pPr lvl="1">
              <a:lnSpc>
                <a:spcPct val="90000"/>
              </a:lnSpc>
            </a:pPr>
            <a:r>
              <a:rPr lang="ko-KR" altLang="en-US" sz="2400"/>
              <a:t>문자열에서 </a:t>
            </a:r>
            <a:r>
              <a:rPr lang="en-US" altLang="ko-KR" sz="2400"/>
              <a:t>n</a:t>
            </a:r>
            <a:r>
              <a:rPr lang="ko-KR" altLang="en-US" sz="2400"/>
              <a:t>번째 위치한 문자를 찾아준다. 숫자는 0번부터 시작한다.</a:t>
            </a:r>
          </a:p>
        </p:txBody>
      </p:sp>
      <p:sp>
        <p:nvSpPr>
          <p:cNvPr id="191493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smtClean="0">
                <a:solidFill>
                  <a:schemeClr val="tx1"/>
                </a:solidFill>
                <a:latin typeface="Tahoma" panose="020B0604030504040204" pitchFamily="34" charset="0"/>
              </a:rPr>
              <a:t>string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문자열 객체의 정보를 가져오는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(1)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85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33022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981200"/>
            <a:ext cx="8534400" cy="4419600"/>
          </a:xfrm>
        </p:spPr>
        <p:txBody>
          <a:bodyPr/>
          <a:lstStyle/>
          <a:p>
            <a:r>
              <a:rPr lang="ko-KR" altLang="en-US" sz="2800"/>
              <a:t>문자열에 포함된 문자 표시 방법</a:t>
            </a:r>
          </a:p>
          <a:p>
            <a:r>
              <a:rPr lang="en-US" altLang="ko-KR" sz="2800"/>
              <a:t>Substring(n,m)	</a:t>
            </a:r>
          </a:p>
          <a:p>
            <a:pPr lvl="1"/>
            <a:r>
              <a:rPr lang="ko-KR" altLang="en-US" sz="2400"/>
              <a:t>문자열의 </a:t>
            </a:r>
            <a:r>
              <a:rPr lang="en-US" altLang="ko-KR" sz="2400"/>
              <a:t>n</a:t>
            </a:r>
            <a:r>
              <a:rPr lang="ko-KR" altLang="en-US" sz="2400"/>
              <a:t>번째 문자부터 </a:t>
            </a:r>
            <a:r>
              <a:rPr lang="en-US" altLang="ko-KR" sz="2400"/>
              <a:t>m</a:t>
            </a:r>
            <a:r>
              <a:rPr lang="ko-KR" altLang="en-US" sz="2400"/>
              <a:t>번째 문자 까지 표시한다. 음수 값은 무시된다.</a:t>
            </a:r>
          </a:p>
          <a:p>
            <a:r>
              <a:rPr lang="en-US" altLang="ko-KR" sz="2800"/>
              <a:t>slice(n,m) 	</a:t>
            </a:r>
          </a:p>
          <a:p>
            <a:pPr lvl="1"/>
            <a:r>
              <a:rPr lang="en-US" altLang="ko-KR" sz="2400"/>
              <a:t>substring</a:t>
            </a:r>
            <a:r>
              <a:rPr lang="ko-KR" altLang="en-US" sz="2400"/>
              <a:t>과 동일하고, 음수 값은 오른쪽부터 순번으로 계산된다.</a:t>
            </a:r>
          </a:p>
          <a:p>
            <a:r>
              <a:rPr lang="en-US" altLang="ko-KR" sz="2800"/>
              <a:t>subsrt(n,m) 	</a:t>
            </a:r>
          </a:p>
          <a:p>
            <a:pPr lvl="1"/>
            <a:r>
              <a:rPr lang="ko-KR" altLang="en-US" sz="2400"/>
              <a:t>문자열의 </a:t>
            </a:r>
            <a:r>
              <a:rPr lang="en-US" altLang="ko-KR" sz="2400"/>
              <a:t>n</a:t>
            </a:r>
            <a:r>
              <a:rPr lang="ko-KR" altLang="en-US" sz="2400"/>
              <a:t>번째 문자부터 </a:t>
            </a:r>
            <a:r>
              <a:rPr lang="en-US" altLang="ko-KR" sz="2400"/>
              <a:t>m</a:t>
            </a:r>
            <a:r>
              <a:rPr lang="ko-KR" altLang="en-US" sz="2400"/>
              <a:t>개의 문자를 표시한다.</a:t>
            </a:r>
          </a:p>
        </p:txBody>
      </p:sp>
      <p:sp>
        <p:nvSpPr>
          <p:cNvPr id="192517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smtClean="0">
                <a:solidFill>
                  <a:schemeClr val="tx1"/>
                </a:solidFill>
                <a:latin typeface="Tahoma" panose="020B0604030504040204" pitchFamily="34" charset="0"/>
              </a:rPr>
              <a:t>string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문자열 객체의 정보를 가져오는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(2)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86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072632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981200"/>
            <a:ext cx="8534400" cy="45720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ko-KR" altLang="en-US" sz="2800"/>
              <a:t>문자열 분리 및 결합 메소드	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split("</a:t>
            </a:r>
            <a:r>
              <a:rPr lang="ko-KR" altLang="en-US" sz="2800"/>
              <a:t>구분문자") 	</a:t>
            </a:r>
          </a:p>
          <a:p>
            <a:pPr lvl="1">
              <a:lnSpc>
                <a:spcPct val="90000"/>
              </a:lnSpc>
            </a:pPr>
            <a:r>
              <a:rPr lang="ko-KR" altLang="en-US" sz="2400"/>
              <a:t>구분문자를 이용해서 문자열 객체를 분리시킨다.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concat("</a:t>
            </a:r>
            <a:r>
              <a:rPr lang="ko-KR" altLang="en-US" sz="2800"/>
              <a:t>문자열") 	</a:t>
            </a:r>
          </a:p>
          <a:p>
            <a:pPr lvl="1">
              <a:lnSpc>
                <a:spcPct val="90000"/>
              </a:lnSpc>
            </a:pPr>
            <a:r>
              <a:rPr lang="ko-KR" altLang="en-US" sz="2400"/>
              <a:t>문자열을 문자열 객체에 결합시킨다.</a:t>
            </a:r>
          </a:p>
          <a:p>
            <a:pPr>
              <a:lnSpc>
                <a:spcPct val="90000"/>
              </a:lnSpc>
            </a:pPr>
            <a:r>
              <a:rPr lang="ko-KR" altLang="en-US" sz="2800"/>
              <a:t>대소문자 구분	설명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toUpperCase( ) 	</a:t>
            </a:r>
          </a:p>
          <a:p>
            <a:pPr lvl="1">
              <a:lnSpc>
                <a:spcPct val="90000"/>
              </a:lnSpc>
            </a:pPr>
            <a:r>
              <a:rPr lang="ko-KR" altLang="en-US" sz="2400"/>
              <a:t>모두 대문자로 표시한다.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toLowerCase( ) 	</a:t>
            </a:r>
          </a:p>
          <a:p>
            <a:pPr lvl="1">
              <a:lnSpc>
                <a:spcPct val="90000"/>
              </a:lnSpc>
            </a:pPr>
            <a:r>
              <a:rPr lang="ko-KR" altLang="en-US" sz="2400"/>
              <a:t>모두 소문자로 표시한다.</a:t>
            </a:r>
          </a:p>
        </p:txBody>
      </p:sp>
      <p:sp>
        <p:nvSpPr>
          <p:cNvPr id="193541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smtClean="0">
                <a:solidFill>
                  <a:schemeClr val="tx1"/>
                </a:solidFill>
                <a:latin typeface="Tahoma" panose="020B0604030504040204" pitchFamily="34" charset="0"/>
              </a:rPr>
              <a:t>string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문자열 객체의 정보를 가져오는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(3)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87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724388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905000"/>
            <a:ext cx="8458200" cy="4648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ko-KR" sz="2800"/>
              <a:t>eval( ):</a:t>
            </a:r>
            <a:r>
              <a:rPr lang="ko-KR" altLang="en-US" sz="2800"/>
              <a:t>문자열을 수치로 바꾼다. 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toString(n):</a:t>
            </a:r>
            <a:r>
              <a:rPr lang="ko-KR" altLang="en-US" sz="2800"/>
              <a:t>수치를 </a:t>
            </a:r>
            <a:r>
              <a:rPr lang="en-US" altLang="ko-KR" sz="2800"/>
              <a:t>n</a:t>
            </a:r>
            <a:r>
              <a:rPr lang="ko-KR" altLang="en-US" sz="2800"/>
              <a:t>진수로 바꾸어 표시한다.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match( )	:</a:t>
            </a:r>
            <a:r>
              <a:rPr lang="ko-KR" altLang="en-US" sz="2800"/>
              <a:t>지정한 문자와 동일한 패턴을 찾는다. 없으면 널값 반환한다. 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search( ):</a:t>
            </a:r>
            <a:r>
              <a:rPr lang="ko-KR" altLang="en-US" sz="2800"/>
              <a:t>문자열에서 지정한 문자 턴을 찾아 그 패턴의 오프셋 값(정수)을 반환한다.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replace( ):</a:t>
            </a:r>
            <a:r>
              <a:rPr lang="ko-KR" altLang="en-US" sz="2800"/>
              <a:t>지정한 문자를 찾아 지정한 다른 문자열로 바꾼다.</a:t>
            </a:r>
          </a:p>
          <a:p>
            <a:pPr>
              <a:lnSpc>
                <a:spcPct val="90000"/>
              </a:lnSpc>
            </a:pPr>
            <a:r>
              <a:rPr lang="en-US" altLang="ko-KR" sz="2800"/>
              <a:t>CharCodeAt(n):</a:t>
            </a:r>
            <a:r>
              <a:rPr lang="ko-KR" altLang="en-US" sz="2800"/>
              <a:t>문자열의 </a:t>
            </a:r>
            <a:r>
              <a:rPr lang="en-US" altLang="ko-KR" sz="2800"/>
              <a:t>n</a:t>
            </a:r>
            <a:r>
              <a:rPr lang="ko-KR" altLang="en-US" sz="2800"/>
              <a:t>번째 문자를 </a:t>
            </a:r>
            <a:r>
              <a:rPr lang="en-US" altLang="ko-KR" sz="2800"/>
              <a:t>ISO-Latin-1 </a:t>
            </a:r>
            <a:r>
              <a:rPr lang="ko-KR" altLang="en-US" sz="2800"/>
              <a:t>코드 값으로 표시한다.</a:t>
            </a:r>
          </a:p>
        </p:txBody>
      </p:sp>
      <p:sp>
        <p:nvSpPr>
          <p:cNvPr id="194565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smtClean="0">
                <a:solidFill>
                  <a:schemeClr val="tx1"/>
                </a:solidFill>
                <a:latin typeface="Tahoma" panose="020B0604030504040204" pitchFamily="34" charset="0"/>
              </a:rPr>
              <a:t>string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문자열 객체의 정보를 가져오는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(4)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88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2852139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42" y="264276"/>
            <a:ext cx="8678514" cy="6189060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89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79039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752600"/>
            <a:ext cx="8110538" cy="4191000"/>
          </a:xfrm>
        </p:spPr>
        <p:txBody>
          <a:bodyPr/>
          <a:lstStyle/>
          <a:p>
            <a:r>
              <a:rPr lang="ko-KR" altLang="en-US"/>
              <a:t>내장형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/>
              <a:t>	&lt;</a:t>
            </a:r>
            <a:r>
              <a:rPr lang="en-US" altLang="ko-KR"/>
              <a:t>script language=javascript&gt;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/>
              <a:t>		~~</a:t>
            </a:r>
            <a:r>
              <a:rPr lang="ko-KR" altLang="en-US"/>
              <a:t>자바스크립트 소스~~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/>
              <a:t>	&lt;/</a:t>
            </a:r>
            <a:r>
              <a:rPr lang="en-US" altLang="ko-KR"/>
              <a:t>script&gt;</a:t>
            </a:r>
          </a:p>
          <a:p>
            <a:endParaRPr lang="en-US" altLang="ko-KR"/>
          </a:p>
          <a:p>
            <a:r>
              <a:rPr lang="ko-KR" altLang="en-US"/>
              <a:t>행 입력형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ko-KR" altLang="en-US"/>
              <a:t>&lt;태그 이벤트핸들러="자바스크립트 소스"&gt;</a:t>
            </a:r>
          </a:p>
        </p:txBody>
      </p:sp>
      <p:sp>
        <p:nvSpPr>
          <p:cNvPr id="149509" name="Text Box 5"/>
          <p:cNvSpPr txBox="1">
            <a:spLocks noChangeArrowheads="1"/>
          </p:cNvSpPr>
          <p:nvPr/>
        </p:nvSpPr>
        <p:spPr bwMode="auto">
          <a:xfrm>
            <a:off x="228600" y="762000"/>
            <a:ext cx="83978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자바스크립트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자바스크립트 삽입과 실행(2)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752600" y="1006475"/>
            <a:ext cx="7678738" cy="1431925"/>
          </a:xfrm>
        </p:spPr>
        <p:txBody>
          <a:bodyPr/>
          <a:lstStyle/>
          <a:p>
            <a:r>
              <a:rPr lang="en-US" altLang="ko-KR" dirty="0" smtClean="0"/>
              <a:t>window</a:t>
            </a:r>
            <a:r>
              <a:rPr lang="en-US" altLang="ko-KR" dirty="0"/>
              <a:t>, screen, document, link, anchor </a:t>
            </a:r>
            <a:r>
              <a:rPr lang="ko-KR" altLang="en-US" dirty="0"/>
              <a:t>객체</a:t>
            </a:r>
          </a:p>
        </p:txBody>
      </p:sp>
      <p:sp>
        <p:nvSpPr>
          <p:cNvPr id="16998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04800" y="4343400"/>
            <a:ext cx="6248400" cy="1905000"/>
          </a:xfrm>
        </p:spPr>
        <p:txBody>
          <a:bodyPr/>
          <a:lstStyle/>
          <a:p>
            <a:r>
              <a:rPr lang="en-US" altLang="ko-KR" sz="2800"/>
              <a:t>window </a:t>
            </a:r>
            <a:r>
              <a:rPr lang="ko-KR" altLang="en-US" sz="2800"/>
              <a:t>객체 </a:t>
            </a:r>
          </a:p>
          <a:p>
            <a:r>
              <a:rPr lang="en-US" altLang="ko-KR" sz="2800"/>
              <a:t>screen </a:t>
            </a:r>
            <a:r>
              <a:rPr lang="ko-KR" altLang="en-US" sz="2800"/>
              <a:t>객체와 </a:t>
            </a:r>
            <a:r>
              <a:rPr lang="en-US" altLang="ko-KR" sz="2800"/>
              <a:t>document </a:t>
            </a:r>
            <a:r>
              <a:rPr lang="ko-KR" altLang="en-US" sz="2800"/>
              <a:t>객체  </a:t>
            </a:r>
          </a:p>
          <a:p>
            <a:r>
              <a:rPr lang="en-US" altLang="ko-KR" sz="2800"/>
              <a:t>link </a:t>
            </a:r>
            <a:r>
              <a:rPr lang="ko-KR" altLang="en-US" sz="2800"/>
              <a:t>객체와 </a:t>
            </a:r>
            <a:r>
              <a:rPr lang="en-US" altLang="ko-KR" sz="2800"/>
              <a:t>anchor </a:t>
            </a:r>
            <a:r>
              <a:rPr lang="ko-KR" altLang="en-US" sz="2800"/>
              <a:t>객체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556792"/>
            <a:ext cx="9144000" cy="4844008"/>
          </a:xfrm>
        </p:spPr>
        <p:txBody>
          <a:bodyPr/>
          <a:lstStyle/>
          <a:p>
            <a:r>
              <a:rPr lang="en-US" altLang="ko-KR" smtClean="0"/>
              <a:t>Window</a:t>
            </a:r>
            <a:r>
              <a:rPr lang="ko-KR" altLang="en-US" smtClean="0"/>
              <a:t>는 브라우저 객체의 최상위 객체이다</a:t>
            </a:r>
            <a:r>
              <a:rPr lang="en-US" altLang="ko-KR" smtClean="0"/>
              <a:t>.</a:t>
            </a:r>
          </a:p>
          <a:p>
            <a:r>
              <a:rPr lang="ko-KR" altLang="en-US" smtClean="0"/>
              <a:t>사용자의 </a:t>
            </a:r>
            <a:r>
              <a:rPr lang="ko-KR" altLang="en-US"/>
              <a:t>응답을 요구하는 다이얼로그 상자를 생성하는 메소드 </a:t>
            </a:r>
          </a:p>
          <a:p>
            <a:pPr lvl="1"/>
            <a:r>
              <a:rPr lang="en-US" altLang="ko-KR"/>
              <a:t>alert("</a:t>
            </a:r>
            <a:r>
              <a:rPr lang="ko-KR" altLang="en-US"/>
              <a:t>메시지") : 경고 창 띄움</a:t>
            </a:r>
          </a:p>
          <a:p>
            <a:pPr lvl="1"/>
            <a:r>
              <a:rPr lang="en-US" altLang="ko-KR"/>
              <a:t>prompt("</a:t>
            </a:r>
            <a:r>
              <a:rPr lang="ko-KR" altLang="en-US"/>
              <a:t>메시지","기본 문구") : 입력 창 띄움</a:t>
            </a:r>
          </a:p>
          <a:p>
            <a:pPr lvl="1"/>
            <a:r>
              <a:rPr lang="en-US" altLang="ko-KR"/>
              <a:t>confirm("</a:t>
            </a:r>
            <a:r>
              <a:rPr lang="ko-KR" altLang="en-US"/>
              <a:t>메시지") : 확인, 취소 창 띄움</a:t>
            </a:r>
          </a:p>
          <a:p>
            <a:r>
              <a:rPr lang="ko-KR" altLang="en-US"/>
              <a:t>창 생성 및 제거 메소드 </a:t>
            </a:r>
          </a:p>
          <a:p>
            <a:pPr lvl="1"/>
            <a:r>
              <a:rPr lang="en-US" altLang="ko-KR"/>
              <a:t>open("</a:t>
            </a:r>
            <a:r>
              <a:rPr lang="ko-KR" altLang="en-US"/>
              <a:t>문서명","창이름", "속성") :	새 창을 염</a:t>
            </a:r>
          </a:p>
          <a:p>
            <a:pPr lvl="1"/>
            <a:r>
              <a:rPr lang="en-US" altLang="ko-KR"/>
              <a:t>close( ) : </a:t>
            </a:r>
            <a:r>
              <a:rPr lang="ko-KR" altLang="en-US"/>
              <a:t>창을 닫음</a:t>
            </a:r>
          </a:p>
        </p:txBody>
      </p:sp>
      <p:sp>
        <p:nvSpPr>
          <p:cNvPr id="172037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window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(1)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91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905000"/>
            <a:ext cx="8610600" cy="47244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ko-KR" altLang="en-US" sz="2800"/>
              <a:t>브라우저 크기, 위치 설정</a:t>
            </a:r>
          </a:p>
          <a:p>
            <a:pPr lvl="1">
              <a:lnSpc>
                <a:spcPct val="90000"/>
              </a:lnSpc>
            </a:pPr>
            <a:r>
              <a:rPr lang="en-US" altLang="ko-KR" sz="2400"/>
              <a:t>moveBy(x,y) 	:</a:t>
            </a:r>
            <a:r>
              <a:rPr lang="ko-KR" altLang="en-US" sz="2400"/>
              <a:t>브라우저를 상대적인 좌표로 지정한 픽셀만큼 이동</a:t>
            </a:r>
          </a:p>
          <a:p>
            <a:pPr lvl="1">
              <a:lnSpc>
                <a:spcPct val="90000"/>
              </a:lnSpc>
            </a:pPr>
            <a:r>
              <a:rPr lang="en-US" altLang="ko-KR" sz="2400"/>
              <a:t>moveTo(x,y) 	:</a:t>
            </a:r>
            <a:r>
              <a:rPr lang="ko-KR" altLang="en-US" sz="2400"/>
              <a:t>브라우저를 절대적인 좌표로 지정한 위치로 이동</a:t>
            </a:r>
          </a:p>
          <a:p>
            <a:pPr lvl="1">
              <a:lnSpc>
                <a:spcPct val="90000"/>
              </a:lnSpc>
            </a:pPr>
            <a:r>
              <a:rPr lang="en-US" altLang="ko-KR" sz="2400"/>
              <a:t>resizeBy(x,y) 	:</a:t>
            </a:r>
            <a:r>
              <a:rPr lang="ko-KR" altLang="en-US" sz="2400"/>
              <a:t>브라우저의 크기를 상대적으로 지정한 픽셀만큼 설정</a:t>
            </a:r>
          </a:p>
          <a:p>
            <a:pPr lvl="1">
              <a:lnSpc>
                <a:spcPct val="90000"/>
              </a:lnSpc>
            </a:pPr>
            <a:r>
              <a:rPr lang="en-US" altLang="ko-KR" sz="2400"/>
              <a:t>resizeTo(x,y) 	:</a:t>
            </a:r>
            <a:r>
              <a:rPr lang="ko-KR" altLang="en-US" sz="2400"/>
              <a:t>브라우저의 크기를 절대 값으로 지정한 픽셀만큼 설정</a:t>
            </a:r>
          </a:p>
          <a:p>
            <a:pPr lvl="1">
              <a:lnSpc>
                <a:spcPct val="90000"/>
              </a:lnSpc>
            </a:pPr>
            <a:r>
              <a:rPr lang="en-US" altLang="ko-KR" sz="2400"/>
              <a:t>scroll(x,y)	:</a:t>
            </a:r>
            <a:r>
              <a:rPr lang="ko-KR" altLang="en-US" sz="2400"/>
              <a:t>창이나 프레임 안의 내용을 스크롤함</a:t>
            </a:r>
          </a:p>
          <a:p>
            <a:pPr lvl="1">
              <a:lnSpc>
                <a:spcPct val="90000"/>
              </a:lnSpc>
            </a:pPr>
            <a:r>
              <a:rPr lang="en-US" altLang="ko-KR" sz="2400"/>
              <a:t>scrollBy(x,y) 	:</a:t>
            </a:r>
            <a:r>
              <a:rPr lang="ko-KR" altLang="en-US" sz="2400"/>
              <a:t>스크롤을 상대좌표로 이동</a:t>
            </a:r>
          </a:p>
          <a:p>
            <a:pPr lvl="1">
              <a:lnSpc>
                <a:spcPct val="90000"/>
              </a:lnSpc>
            </a:pPr>
            <a:r>
              <a:rPr lang="en-US" altLang="ko-KR" sz="2400"/>
              <a:t>scrollTo(x,y) 	:</a:t>
            </a:r>
            <a:r>
              <a:rPr lang="ko-KR" altLang="en-US" sz="2400"/>
              <a:t>스크롤을 절대좌표로 이동</a:t>
            </a:r>
          </a:p>
        </p:txBody>
      </p:sp>
      <p:sp>
        <p:nvSpPr>
          <p:cNvPr id="173061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window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(2)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92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81200"/>
            <a:ext cx="8686800" cy="4572000"/>
          </a:xfrm>
        </p:spPr>
        <p:txBody>
          <a:bodyPr/>
          <a:lstStyle/>
          <a:p>
            <a:r>
              <a:rPr lang="ko-KR" altLang="en-US"/>
              <a:t>동작 시간 간격을 조절하는 메소드 </a:t>
            </a:r>
          </a:p>
          <a:p>
            <a:pPr lvl="1"/>
            <a:r>
              <a:rPr lang="en-US" altLang="ko-KR"/>
              <a:t>setTimeout("</a:t>
            </a:r>
            <a:r>
              <a:rPr lang="ko-KR" altLang="en-US"/>
              <a:t>명령문",시간간격) :일정한 시간 간격으로 명령문을 반복 실행(시간은 1/1000초 단위)</a:t>
            </a:r>
          </a:p>
          <a:p>
            <a:pPr lvl="1"/>
            <a:r>
              <a:rPr lang="en-US" altLang="ko-KR"/>
              <a:t>clearTimeout( ) :SetTimeout( )</a:t>
            </a:r>
            <a:r>
              <a:rPr lang="ko-KR" altLang="en-US"/>
              <a:t>으로 동작되는 타이머 해제</a:t>
            </a:r>
          </a:p>
          <a:p>
            <a:r>
              <a:rPr lang="ko-KR" altLang="en-US"/>
              <a:t>기타	</a:t>
            </a:r>
          </a:p>
          <a:p>
            <a:pPr lvl="1"/>
            <a:r>
              <a:rPr lang="en-US" altLang="ko-KR"/>
              <a:t>print( ) :</a:t>
            </a:r>
            <a:r>
              <a:rPr lang="ko-KR" altLang="en-US"/>
              <a:t>현재 문서 출력</a:t>
            </a:r>
          </a:p>
        </p:txBody>
      </p:sp>
      <p:sp>
        <p:nvSpPr>
          <p:cNvPr id="174085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window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객체의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(3)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93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81200"/>
            <a:ext cx="8382000" cy="4191000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ko-KR"/>
              <a:t>window.open("</a:t>
            </a:r>
            <a:r>
              <a:rPr lang="ko-KR" altLang="en-US"/>
              <a:t>문서명", "창이름","옵션 설정");</a:t>
            </a:r>
          </a:p>
          <a:p>
            <a:endParaRPr lang="ko-KR" altLang="en-US"/>
          </a:p>
        </p:txBody>
      </p:sp>
      <p:sp>
        <p:nvSpPr>
          <p:cNvPr id="176133" name="Text Box 5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                               open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메소드로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창 열기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94</a:t>
            </a:fld>
            <a:r>
              <a:rPr lang="en-US" altLang="ko-KR" smtClean="0"/>
              <a:t>-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3" y="3133867"/>
            <a:ext cx="8609362" cy="3538252"/>
          </a:xfrm>
          <a:prstGeom prst="rect">
            <a:avLst/>
          </a:prstGeom>
        </p:spPr>
      </p:pic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251" name="Group 147"/>
          <p:cNvGrpSpPr>
            <a:grpSpLocks/>
          </p:cNvGrpSpPr>
          <p:nvPr/>
        </p:nvGrpSpPr>
        <p:grpSpPr bwMode="auto">
          <a:xfrm>
            <a:off x="228600" y="1981200"/>
            <a:ext cx="8686800" cy="4876800"/>
            <a:chOff x="-3" y="-3"/>
            <a:chExt cx="2199" cy="6601"/>
          </a:xfrm>
        </p:grpSpPr>
        <p:grpSp>
          <p:nvGrpSpPr>
            <p:cNvPr id="175249" name="Group 145"/>
            <p:cNvGrpSpPr>
              <a:grpSpLocks/>
            </p:cNvGrpSpPr>
            <p:nvPr/>
          </p:nvGrpSpPr>
          <p:grpSpPr bwMode="auto">
            <a:xfrm>
              <a:off x="0" y="0"/>
              <a:ext cx="2193" cy="6595"/>
              <a:chOff x="0" y="0"/>
              <a:chExt cx="2193" cy="6595"/>
            </a:xfrm>
          </p:grpSpPr>
          <p:grpSp>
            <p:nvGrpSpPr>
              <p:cNvPr id="175156" name="Group 52"/>
              <p:cNvGrpSpPr>
                <a:grpSpLocks/>
              </p:cNvGrpSpPr>
              <p:nvPr/>
            </p:nvGrpSpPr>
            <p:grpSpPr bwMode="auto">
              <a:xfrm>
                <a:off x="0" y="0"/>
                <a:ext cx="529" cy="432"/>
                <a:chOff x="0" y="0"/>
                <a:chExt cx="529" cy="432"/>
              </a:xfrm>
            </p:grpSpPr>
            <p:sp>
              <p:nvSpPr>
                <p:cNvPr id="175155" name="Rectangle 51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529" cy="432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175154" name="Group 50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529" cy="336"/>
                  <a:chOff x="0" y="0"/>
                  <a:chExt cx="529" cy="336"/>
                </a:xfrm>
              </p:grpSpPr>
              <p:sp>
                <p:nvSpPr>
                  <p:cNvPr id="175108" name="Rectangle 4"/>
                  <p:cNvSpPr>
                    <a:spLocks noChangeArrowheads="1"/>
                  </p:cNvSpPr>
                  <p:nvPr/>
                </p:nvSpPr>
                <p:spPr bwMode="auto">
                  <a:xfrm>
                    <a:off x="24" y="24"/>
                    <a:ext cx="481" cy="288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just"/>
                    <a:r>
                      <a:rPr lang="ko-KR" altLang="en-US" sz="1400">
                        <a:solidFill>
                          <a:srgbClr val="000000"/>
                        </a:solidFill>
                        <a:latin typeface="바탕" panose="02030600000101010101" pitchFamily="18" charset="-127"/>
                        <a:cs typeface="Times New Roman" panose="02020603050405020304" pitchFamily="18" charset="0"/>
                      </a:rPr>
                      <a:t>옵션</a:t>
                    </a:r>
                    <a:endParaRPr lang="ko-KR" altLang="en-US" sz="14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175153" name="Rectangle 49"/>
                  <p:cNvSpPr>
                    <a:spLocks noChangeArrowheads="1"/>
                  </p:cNvSpPr>
                  <p:nvPr/>
                </p:nvSpPr>
                <p:spPr bwMode="auto">
                  <a:xfrm>
                    <a:off x="0" y="0"/>
                    <a:ext cx="529" cy="336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75160" name="Group 56"/>
              <p:cNvGrpSpPr>
                <a:grpSpLocks/>
              </p:cNvGrpSpPr>
              <p:nvPr/>
            </p:nvGrpSpPr>
            <p:grpSpPr bwMode="auto">
              <a:xfrm>
                <a:off x="529" y="0"/>
                <a:ext cx="353" cy="432"/>
                <a:chOff x="529" y="0"/>
                <a:chExt cx="353" cy="432"/>
              </a:xfrm>
            </p:grpSpPr>
            <p:sp>
              <p:nvSpPr>
                <p:cNvPr id="175159" name="Rectangle 55"/>
                <p:cNvSpPr>
                  <a:spLocks noChangeArrowheads="1"/>
                </p:cNvSpPr>
                <p:nvPr/>
              </p:nvSpPr>
              <p:spPr bwMode="auto">
                <a:xfrm>
                  <a:off x="529" y="0"/>
                  <a:ext cx="353" cy="432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175158" name="Group 54"/>
                <p:cNvGrpSpPr>
                  <a:grpSpLocks/>
                </p:cNvGrpSpPr>
                <p:nvPr/>
              </p:nvGrpSpPr>
              <p:grpSpPr bwMode="auto">
                <a:xfrm>
                  <a:off x="529" y="0"/>
                  <a:ext cx="353" cy="336"/>
                  <a:chOff x="529" y="0"/>
                  <a:chExt cx="353" cy="336"/>
                </a:xfrm>
              </p:grpSpPr>
              <p:sp>
                <p:nvSpPr>
                  <p:cNvPr id="175109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553" y="24"/>
                    <a:ext cx="305" cy="288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just"/>
                    <a:r>
                      <a:rPr lang="ko-KR" altLang="en-US" sz="1400">
                        <a:solidFill>
                          <a:srgbClr val="000000"/>
                        </a:solidFill>
                        <a:latin typeface="바탕" panose="02030600000101010101" pitchFamily="18" charset="-127"/>
                        <a:cs typeface="Times New Roman" panose="02020603050405020304" pitchFamily="18" charset="0"/>
                      </a:rPr>
                      <a:t>값</a:t>
                    </a:r>
                    <a:endParaRPr lang="ko-KR" altLang="en-US" sz="14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175157" name="Rectangle 53"/>
                  <p:cNvSpPr>
                    <a:spLocks noChangeArrowheads="1"/>
                  </p:cNvSpPr>
                  <p:nvPr/>
                </p:nvSpPr>
                <p:spPr bwMode="auto">
                  <a:xfrm>
                    <a:off x="529" y="0"/>
                    <a:ext cx="353" cy="336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75164" name="Group 60"/>
              <p:cNvGrpSpPr>
                <a:grpSpLocks/>
              </p:cNvGrpSpPr>
              <p:nvPr/>
            </p:nvGrpSpPr>
            <p:grpSpPr bwMode="auto">
              <a:xfrm>
                <a:off x="882" y="0"/>
                <a:ext cx="1311" cy="432"/>
                <a:chOff x="882" y="0"/>
                <a:chExt cx="1311" cy="432"/>
              </a:xfrm>
            </p:grpSpPr>
            <p:sp>
              <p:nvSpPr>
                <p:cNvPr id="175163" name="Rectangle 59"/>
                <p:cNvSpPr>
                  <a:spLocks noChangeArrowheads="1"/>
                </p:cNvSpPr>
                <p:nvPr/>
              </p:nvSpPr>
              <p:spPr bwMode="auto">
                <a:xfrm>
                  <a:off x="882" y="0"/>
                  <a:ext cx="1311" cy="432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  <p:grpSp>
              <p:nvGrpSpPr>
                <p:cNvPr id="175162" name="Group 58"/>
                <p:cNvGrpSpPr>
                  <a:grpSpLocks/>
                </p:cNvGrpSpPr>
                <p:nvPr/>
              </p:nvGrpSpPr>
              <p:grpSpPr bwMode="auto">
                <a:xfrm>
                  <a:off x="882" y="0"/>
                  <a:ext cx="1311" cy="336"/>
                  <a:chOff x="882" y="0"/>
                  <a:chExt cx="1311" cy="336"/>
                </a:xfrm>
              </p:grpSpPr>
              <p:sp>
                <p:nvSpPr>
                  <p:cNvPr id="175110" name="Rectangle 6"/>
                  <p:cNvSpPr>
                    <a:spLocks noChangeArrowheads="1"/>
                  </p:cNvSpPr>
                  <p:nvPr/>
                </p:nvSpPr>
                <p:spPr bwMode="auto">
                  <a:xfrm>
                    <a:off x="906" y="24"/>
                    <a:ext cx="1263" cy="288"/>
                  </a:xfrm>
                  <a:prstGeom prst="rect">
                    <a:avLst/>
                  </a:prstGeom>
                  <a:solidFill>
                    <a:srgbClr val="F3F3F3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/>
                  <a:lstStyle/>
                  <a:p>
                    <a:pPr algn="just"/>
                    <a:r>
                      <a:rPr lang="ko-KR" altLang="en-US" sz="1400">
                        <a:solidFill>
                          <a:srgbClr val="000000"/>
                        </a:solidFill>
                        <a:latin typeface="바탕" panose="02030600000101010101" pitchFamily="18" charset="-127"/>
                        <a:cs typeface="Times New Roman" panose="02020603050405020304" pitchFamily="18" charset="0"/>
                      </a:rPr>
                      <a:t>설명</a:t>
                    </a:r>
                    <a:endParaRPr lang="ko-KR" altLang="en-US" sz="1400">
                      <a:solidFill>
                        <a:schemeClr val="tx1"/>
                      </a:solidFill>
                      <a:latin typeface="굴림" panose="020B0600000101010101" pitchFamily="50" charset="-127"/>
                    </a:endParaRPr>
                  </a:p>
                </p:txBody>
              </p:sp>
              <p:sp>
                <p:nvSpPr>
                  <p:cNvPr id="175161" name="Rectangle 57"/>
                  <p:cNvSpPr>
                    <a:spLocks noChangeArrowheads="1"/>
                  </p:cNvSpPr>
                  <p:nvPr/>
                </p:nvSpPr>
                <p:spPr bwMode="auto">
                  <a:xfrm>
                    <a:off x="882" y="0"/>
                    <a:ext cx="1311" cy="336"/>
                  </a:xfrm>
                  <a:prstGeom prst="rect">
                    <a:avLst/>
                  </a:prstGeom>
                  <a:noFill/>
                  <a:ln w="7">
                    <a:solidFill>
                      <a:srgbClr val="A0A0A0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b">
                    <a:spAutoFit/>
                  </a:bodyPr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75166" name="Group 62"/>
              <p:cNvGrpSpPr>
                <a:grpSpLocks/>
              </p:cNvGrpSpPr>
              <p:nvPr/>
            </p:nvGrpSpPr>
            <p:grpSpPr bwMode="auto">
              <a:xfrm>
                <a:off x="0" y="384"/>
                <a:ext cx="529" cy="432"/>
                <a:chOff x="0" y="384"/>
                <a:chExt cx="529" cy="432"/>
              </a:xfrm>
            </p:grpSpPr>
            <p:sp>
              <p:nvSpPr>
                <p:cNvPr id="175111" name="Rectangle 7"/>
                <p:cNvSpPr>
                  <a:spLocks noChangeArrowheads="1"/>
                </p:cNvSpPr>
                <p:nvPr/>
              </p:nvSpPr>
              <p:spPr bwMode="auto">
                <a:xfrm>
                  <a:off x="24" y="408"/>
                  <a:ext cx="481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directories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65" name="Rectangle 61"/>
                <p:cNvSpPr>
                  <a:spLocks noChangeArrowheads="1"/>
                </p:cNvSpPr>
                <p:nvPr/>
              </p:nvSpPr>
              <p:spPr bwMode="auto">
                <a:xfrm>
                  <a:off x="0" y="384"/>
                  <a:ext cx="529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68" name="Group 64"/>
              <p:cNvGrpSpPr>
                <a:grpSpLocks/>
              </p:cNvGrpSpPr>
              <p:nvPr/>
            </p:nvGrpSpPr>
            <p:grpSpPr bwMode="auto">
              <a:xfrm>
                <a:off x="529" y="384"/>
                <a:ext cx="353" cy="432"/>
                <a:chOff x="529" y="384"/>
                <a:chExt cx="353" cy="432"/>
              </a:xfrm>
            </p:grpSpPr>
            <p:sp>
              <p:nvSpPr>
                <p:cNvPr id="175112" name="Rectangle 8"/>
                <p:cNvSpPr>
                  <a:spLocks noChangeArrowheads="1"/>
                </p:cNvSpPr>
                <p:nvPr/>
              </p:nvSpPr>
              <p:spPr bwMode="auto">
                <a:xfrm>
                  <a:off x="553" y="408"/>
                  <a:ext cx="30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yes/no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67" name="Rectangle 63"/>
                <p:cNvSpPr>
                  <a:spLocks noChangeArrowheads="1"/>
                </p:cNvSpPr>
                <p:nvPr/>
              </p:nvSpPr>
              <p:spPr bwMode="auto">
                <a:xfrm>
                  <a:off x="529" y="384"/>
                  <a:ext cx="353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70" name="Group 66"/>
              <p:cNvGrpSpPr>
                <a:grpSpLocks/>
              </p:cNvGrpSpPr>
              <p:nvPr/>
            </p:nvGrpSpPr>
            <p:grpSpPr bwMode="auto">
              <a:xfrm>
                <a:off x="882" y="384"/>
                <a:ext cx="1311" cy="432"/>
                <a:chOff x="882" y="384"/>
                <a:chExt cx="1311" cy="432"/>
              </a:xfrm>
            </p:grpSpPr>
            <p:sp>
              <p:nvSpPr>
                <p:cNvPr id="175113" name="Rectangle 9"/>
                <p:cNvSpPr>
                  <a:spLocks noChangeArrowheads="1"/>
                </p:cNvSpPr>
                <p:nvPr/>
              </p:nvSpPr>
              <p:spPr bwMode="auto">
                <a:xfrm>
                  <a:off x="906" y="408"/>
                  <a:ext cx="126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연결 등 디렉토리 메뉴 표시 여부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69" name="Rectangle 65"/>
                <p:cNvSpPr>
                  <a:spLocks noChangeArrowheads="1"/>
                </p:cNvSpPr>
                <p:nvPr/>
              </p:nvSpPr>
              <p:spPr bwMode="auto">
                <a:xfrm>
                  <a:off x="882" y="384"/>
                  <a:ext cx="1311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72" name="Group 68"/>
              <p:cNvGrpSpPr>
                <a:grpSpLocks/>
              </p:cNvGrpSpPr>
              <p:nvPr/>
            </p:nvGrpSpPr>
            <p:grpSpPr bwMode="auto">
              <a:xfrm>
                <a:off x="0" y="864"/>
                <a:ext cx="529" cy="432"/>
                <a:chOff x="0" y="864"/>
                <a:chExt cx="529" cy="432"/>
              </a:xfrm>
            </p:grpSpPr>
            <p:sp>
              <p:nvSpPr>
                <p:cNvPr id="175114" name="Rectangle 10"/>
                <p:cNvSpPr>
                  <a:spLocks noChangeArrowheads="1"/>
                </p:cNvSpPr>
                <p:nvPr/>
              </p:nvSpPr>
              <p:spPr bwMode="auto">
                <a:xfrm>
                  <a:off x="24" y="888"/>
                  <a:ext cx="481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menubar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71" name="Rectangle 67"/>
                <p:cNvSpPr>
                  <a:spLocks noChangeArrowheads="1"/>
                </p:cNvSpPr>
                <p:nvPr/>
              </p:nvSpPr>
              <p:spPr bwMode="auto">
                <a:xfrm>
                  <a:off x="0" y="864"/>
                  <a:ext cx="529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74" name="Group 70"/>
              <p:cNvGrpSpPr>
                <a:grpSpLocks/>
              </p:cNvGrpSpPr>
              <p:nvPr/>
            </p:nvGrpSpPr>
            <p:grpSpPr bwMode="auto">
              <a:xfrm>
                <a:off x="529" y="864"/>
                <a:ext cx="353" cy="432"/>
                <a:chOff x="529" y="864"/>
                <a:chExt cx="353" cy="432"/>
              </a:xfrm>
            </p:grpSpPr>
            <p:sp>
              <p:nvSpPr>
                <p:cNvPr id="175115" name="Rectangle 11"/>
                <p:cNvSpPr>
                  <a:spLocks noChangeArrowheads="1"/>
                </p:cNvSpPr>
                <p:nvPr/>
              </p:nvSpPr>
              <p:spPr bwMode="auto">
                <a:xfrm>
                  <a:off x="553" y="888"/>
                  <a:ext cx="30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yes/no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73" name="Rectangle 69"/>
                <p:cNvSpPr>
                  <a:spLocks noChangeArrowheads="1"/>
                </p:cNvSpPr>
                <p:nvPr/>
              </p:nvSpPr>
              <p:spPr bwMode="auto">
                <a:xfrm>
                  <a:off x="529" y="864"/>
                  <a:ext cx="353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76" name="Group 72"/>
              <p:cNvGrpSpPr>
                <a:grpSpLocks/>
              </p:cNvGrpSpPr>
              <p:nvPr/>
            </p:nvGrpSpPr>
            <p:grpSpPr bwMode="auto">
              <a:xfrm>
                <a:off x="882" y="864"/>
                <a:ext cx="1311" cy="432"/>
                <a:chOff x="882" y="864"/>
                <a:chExt cx="1311" cy="432"/>
              </a:xfrm>
            </p:grpSpPr>
            <p:sp>
              <p:nvSpPr>
                <p:cNvPr id="175116" name="Rectangle 12"/>
                <p:cNvSpPr>
                  <a:spLocks noChangeArrowheads="1"/>
                </p:cNvSpPr>
                <p:nvPr/>
              </p:nvSpPr>
              <p:spPr bwMode="auto">
                <a:xfrm>
                  <a:off x="906" y="888"/>
                  <a:ext cx="126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메뉴 바 표시 여부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75" name="Rectangle 71"/>
                <p:cNvSpPr>
                  <a:spLocks noChangeArrowheads="1"/>
                </p:cNvSpPr>
                <p:nvPr/>
              </p:nvSpPr>
              <p:spPr bwMode="auto">
                <a:xfrm>
                  <a:off x="882" y="864"/>
                  <a:ext cx="1311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78" name="Group 74"/>
              <p:cNvGrpSpPr>
                <a:grpSpLocks/>
              </p:cNvGrpSpPr>
              <p:nvPr/>
            </p:nvGrpSpPr>
            <p:grpSpPr bwMode="auto">
              <a:xfrm>
                <a:off x="0" y="1344"/>
                <a:ext cx="529" cy="432"/>
                <a:chOff x="0" y="1344"/>
                <a:chExt cx="529" cy="432"/>
              </a:xfrm>
            </p:grpSpPr>
            <p:sp>
              <p:nvSpPr>
                <p:cNvPr id="175117" name="Rectangle 13"/>
                <p:cNvSpPr>
                  <a:spLocks noChangeArrowheads="1"/>
                </p:cNvSpPr>
                <p:nvPr/>
              </p:nvSpPr>
              <p:spPr bwMode="auto">
                <a:xfrm>
                  <a:off x="24" y="1368"/>
                  <a:ext cx="481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toolbar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77" name="Rectangle 73"/>
                <p:cNvSpPr>
                  <a:spLocks noChangeArrowheads="1"/>
                </p:cNvSpPr>
                <p:nvPr/>
              </p:nvSpPr>
              <p:spPr bwMode="auto">
                <a:xfrm>
                  <a:off x="0" y="1344"/>
                  <a:ext cx="529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80" name="Group 76"/>
              <p:cNvGrpSpPr>
                <a:grpSpLocks/>
              </p:cNvGrpSpPr>
              <p:nvPr/>
            </p:nvGrpSpPr>
            <p:grpSpPr bwMode="auto">
              <a:xfrm>
                <a:off x="529" y="1344"/>
                <a:ext cx="353" cy="432"/>
                <a:chOff x="529" y="1344"/>
                <a:chExt cx="353" cy="432"/>
              </a:xfrm>
            </p:grpSpPr>
            <p:sp>
              <p:nvSpPr>
                <p:cNvPr id="175118" name="Rectangle 14"/>
                <p:cNvSpPr>
                  <a:spLocks noChangeArrowheads="1"/>
                </p:cNvSpPr>
                <p:nvPr/>
              </p:nvSpPr>
              <p:spPr bwMode="auto">
                <a:xfrm>
                  <a:off x="553" y="1368"/>
                  <a:ext cx="30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yes/no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79" name="Rectangle 75"/>
                <p:cNvSpPr>
                  <a:spLocks noChangeArrowheads="1"/>
                </p:cNvSpPr>
                <p:nvPr/>
              </p:nvSpPr>
              <p:spPr bwMode="auto">
                <a:xfrm>
                  <a:off x="529" y="1344"/>
                  <a:ext cx="353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82" name="Group 78"/>
              <p:cNvGrpSpPr>
                <a:grpSpLocks/>
              </p:cNvGrpSpPr>
              <p:nvPr/>
            </p:nvGrpSpPr>
            <p:grpSpPr bwMode="auto">
              <a:xfrm>
                <a:off x="882" y="1344"/>
                <a:ext cx="1311" cy="432"/>
                <a:chOff x="882" y="1344"/>
                <a:chExt cx="1311" cy="432"/>
              </a:xfrm>
            </p:grpSpPr>
            <p:sp>
              <p:nvSpPr>
                <p:cNvPr id="175119" name="Rectangle 15"/>
                <p:cNvSpPr>
                  <a:spLocks noChangeArrowheads="1"/>
                </p:cNvSpPr>
                <p:nvPr/>
              </p:nvSpPr>
              <p:spPr bwMode="auto">
                <a:xfrm>
                  <a:off x="906" y="1368"/>
                  <a:ext cx="126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툴 바 표시 여부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81" name="Rectangle 77"/>
                <p:cNvSpPr>
                  <a:spLocks noChangeArrowheads="1"/>
                </p:cNvSpPr>
                <p:nvPr/>
              </p:nvSpPr>
              <p:spPr bwMode="auto">
                <a:xfrm>
                  <a:off x="882" y="1344"/>
                  <a:ext cx="1311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84" name="Group 80"/>
              <p:cNvGrpSpPr>
                <a:grpSpLocks/>
              </p:cNvGrpSpPr>
              <p:nvPr/>
            </p:nvGrpSpPr>
            <p:grpSpPr bwMode="auto">
              <a:xfrm>
                <a:off x="0" y="1824"/>
                <a:ext cx="529" cy="432"/>
                <a:chOff x="0" y="1824"/>
                <a:chExt cx="529" cy="432"/>
              </a:xfrm>
            </p:grpSpPr>
            <p:sp>
              <p:nvSpPr>
                <p:cNvPr id="175120" name="Rectangle 16"/>
                <p:cNvSpPr>
                  <a:spLocks noChangeArrowheads="1"/>
                </p:cNvSpPr>
                <p:nvPr/>
              </p:nvSpPr>
              <p:spPr bwMode="auto">
                <a:xfrm>
                  <a:off x="24" y="1848"/>
                  <a:ext cx="481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location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83" name="Rectangle 79"/>
                <p:cNvSpPr>
                  <a:spLocks noChangeArrowheads="1"/>
                </p:cNvSpPr>
                <p:nvPr/>
              </p:nvSpPr>
              <p:spPr bwMode="auto">
                <a:xfrm>
                  <a:off x="0" y="1824"/>
                  <a:ext cx="529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86" name="Group 82"/>
              <p:cNvGrpSpPr>
                <a:grpSpLocks/>
              </p:cNvGrpSpPr>
              <p:nvPr/>
            </p:nvGrpSpPr>
            <p:grpSpPr bwMode="auto">
              <a:xfrm>
                <a:off x="529" y="1824"/>
                <a:ext cx="353" cy="432"/>
                <a:chOff x="529" y="1824"/>
                <a:chExt cx="353" cy="432"/>
              </a:xfrm>
            </p:grpSpPr>
            <p:sp>
              <p:nvSpPr>
                <p:cNvPr id="175121" name="Rectangle 17"/>
                <p:cNvSpPr>
                  <a:spLocks noChangeArrowheads="1"/>
                </p:cNvSpPr>
                <p:nvPr/>
              </p:nvSpPr>
              <p:spPr bwMode="auto">
                <a:xfrm>
                  <a:off x="553" y="1848"/>
                  <a:ext cx="30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yes/no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85" name="Rectangle 81"/>
                <p:cNvSpPr>
                  <a:spLocks noChangeArrowheads="1"/>
                </p:cNvSpPr>
                <p:nvPr/>
              </p:nvSpPr>
              <p:spPr bwMode="auto">
                <a:xfrm>
                  <a:off x="529" y="1824"/>
                  <a:ext cx="353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88" name="Group 84"/>
              <p:cNvGrpSpPr>
                <a:grpSpLocks/>
              </p:cNvGrpSpPr>
              <p:nvPr/>
            </p:nvGrpSpPr>
            <p:grpSpPr bwMode="auto">
              <a:xfrm>
                <a:off x="882" y="1824"/>
                <a:ext cx="1311" cy="432"/>
                <a:chOff x="882" y="1824"/>
                <a:chExt cx="1311" cy="432"/>
              </a:xfrm>
            </p:grpSpPr>
            <p:sp>
              <p:nvSpPr>
                <p:cNvPr id="175122" name="Rectangle 18"/>
                <p:cNvSpPr>
                  <a:spLocks noChangeArrowheads="1"/>
                </p:cNvSpPr>
                <p:nvPr/>
              </p:nvSpPr>
              <p:spPr bwMode="auto">
                <a:xfrm>
                  <a:off x="906" y="1848"/>
                  <a:ext cx="126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주소 입력줄 표시 여부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87" name="Rectangle 83"/>
                <p:cNvSpPr>
                  <a:spLocks noChangeArrowheads="1"/>
                </p:cNvSpPr>
                <p:nvPr/>
              </p:nvSpPr>
              <p:spPr bwMode="auto">
                <a:xfrm>
                  <a:off x="882" y="1824"/>
                  <a:ext cx="1311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90" name="Group 86"/>
              <p:cNvGrpSpPr>
                <a:grpSpLocks/>
              </p:cNvGrpSpPr>
              <p:nvPr/>
            </p:nvGrpSpPr>
            <p:grpSpPr bwMode="auto">
              <a:xfrm>
                <a:off x="0" y="2304"/>
                <a:ext cx="529" cy="432"/>
                <a:chOff x="0" y="2304"/>
                <a:chExt cx="529" cy="432"/>
              </a:xfrm>
            </p:grpSpPr>
            <p:sp>
              <p:nvSpPr>
                <p:cNvPr id="175123" name="Rectangle 19"/>
                <p:cNvSpPr>
                  <a:spLocks noChangeArrowheads="1"/>
                </p:cNvSpPr>
                <p:nvPr/>
              </p:nvSpPr>
              <p:spPr bwMode="auto">
                <a:xfrm>
                  <a:off x="24" y="2328"/>
                  <a:ext cx="481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resizable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89" name="Rectangle 85"/>
                <p:cNvSpPr>
                  <a:spLocks noChangeArrowheads="1"/>
                </p:cNvSpPr>
                <p:nvPr/>
              </p:nvSpPr>
              <p:spPr bwMode="auto">
                <a:xfrm>
                  <a:off x="0" y="2304"/>
                  <a:ext cx="529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92" name="Group 88"/>
              <p:cNvGrpSpPr>
                <a:grpSpLocks/>
              </p:cNvGrpSpPr>
              <p:nvPr/>
            </p:nvGrpSpPr>
            <p:grpSpPr bwMode="auto">
              <a:xfrm>
                <a:off x="529" y="2304"/>
                <a:ext cx="353" cy="432"/>
                <a:chOff x="529" y="2304"/>
                <a:chExt cx="353" cy="432"/>
              </a:xfrm>
            </p:grpSpPr>
            <p:sp>
              <p:nvSpPr>
                <p:cNvPr id="175124" name="Rectangle 20"/>
                <p:cNvSpPr>
                  <a:spLocks noChangeArrowheads="1"/>
                </p:cNvSpPr>
                <p:nvPr/>
              </p:nvSpPr>
              <p:spPr bwMode="auto">
                <a:xfrm>
                  <a:off x="553" y="2328"/>
                  <a:ext cx="30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yes/no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91" name="Rectangle 87"/>
                <p:cNvSpPr>
                  <a:spLocks noChangeArrowheads="1"/>
                </p:cNvSpPr>
                <p:nvPr/>
              </p:nvSpPr>
              <p:spPr bwMode="auto">
                <a:xfrm>
                  <a:off x="529" y="2304"/>
                  <a:ext cx="353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94" name="Group 90"/>
              <p:cNvGrpSpPr>
                <a:grpSpLocks/>
              </p:cNvGrpSpPr>
              <p:nvPr/>
            </p:nvGrpSpPr>
            <p:grpSpPr bwMode="auto">
              <a:xfrm>
                <a:off x="882" y="2304"/>
                <a:ext cx="1311" cy="432"/>
                <a:chOff x="882" y="2304"/>
                <a:chExt cx="1311" cy="432"/>
              </a:xfrm>
            </p:grpSpPr>
            <p:sp>
              <p:nvSpPr>
                <p:cNvPr id="175125" name="Rectangle 21"/>
                <p:cNvSpPr>
                  <a:spLocks noChangeArrowheads="1"/>
                </p:cNvSpPr>
                <p:nvPr/>
              </p:nvSpPr>
              <p:spPr bwMode="auto">
                <a:xfrm>
                  <a:off x="906" y="2328"/>
                  <a:ext cx="126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크기 재설정 버튼 표시 여부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93" name="Rectangle 89"/>
                <p:cNvSpPr>
                  <a:spLocks noChangeArrowheads="1"/>
                </p:cNvSpPr>
                <p:nvPr/>
              </p:nvSpPr>
              <p:spPr bwMode="auto">
                <a:xfrm>
                  <a:off x="882" y="2304"/>
                  <a:ext cx="1311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96" name="Group 92"/>
              <p:cNvGrpSpPr>
                <a:grpSpLocks/>
              </p:cNvGrpSpPr>
              <p:nvPr/>
            </p:nvGrpSpPr>
            <p:grpSpPr bwMode="auto">
              <a:xfrm>
                <a:off x="0" y="2784"/>
                <a:ext cx="529" cy="432"/>
                <a:chOff x="0" y="2784"/>
                <a:chExt cx="529" cy="432"/>
              </a:xfrm>
            </p:grpSpPr>
            <p:sp>
              <p:nvSpPr>
                <p:cNvPr id="175126" name="Rectangle 22"/>
                <p:cNvSpPr>
                  <a:spLocks noChangeArrowheads="1"/>
                </p:cNvSpPr>
                <p:nvPr/>
              </p:nvSpPr>
              <p:spPr bwMode="auto">
                <a:xfrm>
                  <a:off x="24" y="2808"/>
                  <a:ext cx="481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status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95" name="Rectangle 91"/>
                <p:cNvSpPr>
                  <a:spLocks noChangeArrowheads="1"/>
                </p:cNvSpPr>
                <p:nvPr/>
              </p:nvSpPr>
              <p:spPr bwMode="auto">
                <a:xfrm>
                  <a:off x="0" y="2784"/>
                  <a:ext cx="529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198" name="Group 94"/>
              <p:cNvGrpSpPr>
                <a:grpSpLocks/>
              </p:cNvGrpSpPr>
              <p:nvPr/>
            </p:nvGrpSpPr>
            <p:grpSpPr bwMode="auto">
              <a:xfrm>
                <a:off x="529" y="2784"/>
                <a:ext cx="353" cy="432"/>
                <a:chOff x="529" y="2784"/>
                <a:chExt cx="353" cy="432"/>
              </a:xfrm>
            </p:grpSpPr>
            <p:sp>
              <p:nvSpPr>
                <p:cNvPr id="175127" name="Rectangle 23"/>
                <p:cNvSpPr>
                  <a:spLocks noChangeArrowheads="1"/>
                </p:cNvSpPr>
                <p:nvPr/>
              </p:nvSpPr>
              <p:spPr bwMode="auto">
                <a:xfrm>
                  <a:off x="553" y="2808"/>
                  <a:ext cx="30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yes/no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97" name="Rectangle 93"/>
                <p:cNvSpPr>
                  <a:spLocks noChangeArrowheads="1"/>
                </p:cNvSpPr>
                <p:nvPr/>
              </p:nvSpPr>
              <p:spPr bwMode="auto">
                <a:xfrm>
                  <a:off x="529" y="2784"/>
                  <a:ext cx="353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00" name="Group 96"/>
              <p:cNvGrpSpPr>
                <a:grpSpLocks/>
              </p:cNvGrpSpPr>
              <p:nvPr/>
            </p:nvGrpSpPr>
            <p:grpSpPr bwMode="auto">
              <a:xfrm>
                <a:off x="882" y="2784"/>
                <a:ext cx="1311" cy="432"/>
                <a:chOff x="882" y="2784"/>
                <a:chExt cx="1311" cy="432"/>
              </a:xfrm>
            </p:grpSpPr>
            <p:sp>
              <p:nvSpPr>
                <p:cNvPr id="175128" name="Rectangle 24"/>
                <p:cNvSpPr>
                  <a:spLocks noChangeArrowheads="1"/>
                </p:cNvSpPr>
                <p:nvPr/>
              </p:nvSpPr>
              <p:spPr bwMode="auto">
                <a:xfrm>
                  <a:off x="906" y="2808"/>
                  <a:ext cx="126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상태 표시줄 표시 여부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199" name="Rectangle 95"/>
                <p:cNvSpPr>
                  <a:spLocks noChangeArrowheads="1"/>
                </p:cNvSpPr>
                <p:nvPr/>
              </p:nvSpPr>
              <p:spPr bwMode="auto">
                <a:xfrm>
                  <a:off x="882" y="2784"/>
                  <a:ext cx="1311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02" name="Group 98"/>
              <p:cNvGrpSpPr>
                <a:grpSpLocks/>
              </p:cNvGrpSpPr>
              <p:nvPr/>
            </p:nvGrpSpPr>
            <p:grpSpPr bwMode="auto">
              <a:xfrm>
                <a:off x="0" y="3264"/>
                <a:ext cx="529" cy="432"/>
                <a:chOff x="0" y="3264"/>
                <a:chExt cx="529" cy="432"/>
              </a:xfrm>
            </p:grpSpPr>
            <p:sp>
              <p:nvSpPr>
                <p:cNvPr id="175129" name="Rectangle 25"/>
                <p:cNvSpPr>
                  <a:spLocks noChangeArrowheads="1"/>
                </p:cNvSpPr>
                <p:nvPr/>
              </p:nvSpPr>
              <p:spPr bwMode="auto">
                <a:xfrm>
                  <a:off x="24" y="3288"/>
                  <a:ext cx="481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scrollbars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01" name="Rectangle 97"/>
                <p:cNvSpPr>
                  <a:spLocks noChangeArrowheads="1"/>
                </p:cNvSpPr>
                <p:nvPr/>
              </p:nvSpPr>
              <p:spPr bwMode="auto">
                <a:xfrm>
                  <a:off x="0" y="3264"/>
                  <a:ext cx="529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04" name="Group 100"/>
              <p:cNvGrpSpPr>
                <a:grpSpLocks/>
              </p:cNvGrpSpPr>
              <p:nvPr/>
            </p:nvGrpSpPr>
            <p:grpSpPr bwMode="auto">
              <a:xfrm>
                <a:off x="529" y="3264"/>
                <a:ext cx="353" cy="432"/>
                <a:chOff x="529" y="3264"/>
                <a:chExt cx="353" cy="432"/>
              </a:xfrm>
            </p:grpSpPr>
            <p:sp>
              <p:nvSpPr>
                <p:cNvPr id="175130" name="Rectangle 26"/>
                <p:cNvSpPr>
                  <a:spLocks noChangeArrowheads="1"/>
                </p:cNvSpPr>
                <p:nvPr/>
              </p:nvSpPr>
              <p:spPr bwMode="auto">
                <a:xfrm>
                  <a:off x="553" y="3288"/>
                  <a:ext cx="30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yes/no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03" name="Rectangle 99"/>
                <p:cNvSpPr>
                  <a:spLocks noChangeArrowheads="1"/>
                </p:cNvSpPr>
                <p:nvPr/>
              </p:nvSpPr>
              <p:spPr bwMode="auto">
                <a:xfrm>
                  <a:off x="529" y="3264"/>
                  <a:ext cx="353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06" name="Group 102"/>
              <p:cNvGrpSpPr>
                <a:grpSpLocks/>
              </p:cNvGrpSpPr>
              <p:nvPr/>
            </p:nvGrpSpPr>
            <p:grpSpPr bwMode="auto">
              <a:xfrm>
                <a:off x="882" y="3264"/>
                <a:ext cx="1311" cy="432"/>
                <a:chOff x="882" y="3264"/>
                <a:chExt cx="1311" cy="432"/>
              </a:xfrm>
            </p:grpSpPr>
            <p:sp>
              <p:nvSpPr>
                <p:cNvPr id="175131" name="Rectangle 27"/>
                <p:cNvSpPr>
                  <a:spLocks noChangeArrowheads="1"/>
                </p:cNvSpPr>
                <p:nvPr/>
              </p:nvSpPr>
              <p:spPr bwMode="auto">
                <a:xfrm>
                  <a:off x="906" y="3288"/>
                  <a:ext cx="126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스크롤 바 표시 여부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05" name="Rectangle 101"/>
                <p:cNvSpPr>
                  <a:spLocks noChangeArrowheads="1"/>
                </p:cNvSpPr>
                <p:nvPr/>
              </p:nvSpPr>
              <p:spPr bwMode="auto">
                <a:xfrm>
                  <a:off x="882" y="3264"/>
                  <a:ext cx="1311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08" name="Group 104"/>
              <p:cNvGrpSpPr>
                <a:grpSpLocks/>
              </p:cNvGrpSpPr>
              <p:nvPr/>
            </p:nvGrpSpPr>
            <p:grpSpPr bwMode="auto">
              <a:xfrm>
                <a:off x="0" y="3744"/>
                <a:ext cx="529" cy="432"/>
                <a:chOff x="0" y="3744"/>
                <a:chExt cx="529" cy="432"/>
              </a:xfrm>
            </p:grpSpPr>
            <p:sp>
              <p:nvSpPr>
                <p:cNvPr id="175132" name="Rectangle 28"/>
                <p:cNvSpPr>
                  <a:spLocks noChangeArrowheads="1"/>
                </p:cNvSpPr>
                <p:nvPr/>
              </p:nvSpPr>
              <p:spPr bwMode="auto">
                <a:xfrm>
                  <a:off x="24" y="3768"/>
                  <a:ext cx="481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copyhistory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07" name="Rectangle 103"/>
                <p:cNvSpPr>
                  <a:spLocks noChangeArrowheads="1"/>
                </p:cNvSpPr>
                <p:nvPr/>
              </p:nvSpPr>
              <p:spPr bwMode="auto">
                <a:xfrm>
                  <a:off x="0" y="3744"/>
                  <a:ext cx="529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10" name="Group 106"/>
              <p:cNvGrpSpPr>
                <a:grpSpLocks/>
              </p:cNvGrpSpPr>
              <p:nvPr/>
            </p:nvGrpSpPr>
            <p:grpSpPr bwMode="auto">
              <a:xfrm>
                <a:off x="529" y="3744"/>
                <a:ext cx="353" cy="432"/>
                <a:chOff x="529" y="3744"/>
                <a:chExt cx="353" cy="432"/>
              </a:xfrm>
            </p:grpSpPr>
            <p:sp>
              <p:nvSpPr>
                <p:cNvPr id="175133" name="Rectangle 29"/>
                <p:cNvSpPr>
                  <a:spLocks noChangeArrowheads="1"/>
                </p:cNvSpPr>
                <p:nvPr/>
              </p:nvSpPr>
              <p:spPr bwMode="auto">
                <a:xfrm>
                  <a:off x="553" y="3768"/>
                  <a:ext cx="30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yes/no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09" name="Rectangle 105"/>
                <p:cNvSpPr>
                  <a:spLocks noChangeArrowheads="1"/>
                </p:cNvSpPr>
                <p:nvPr/>
              </p:nvSpPr>
              <p:spPr bwMode="auto">
                <a:xfrm>
                  <a:off x="529" y="3744"/>
                  <a:ext cx="353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12" name="Group 108"/>
              <p:cNvGrpSpPr>
                <a:grpSpLocks/>
              </p:cNvGrpSpPr>
              <p:nvPr/>
            </p:nvGrpSpPr>
            <p:grpSpPr bwMode="auto">
              <a:xfrm>
                <a:off x="882" y="3744"/>
                <a:ext cx="1311" cy="432"/>
                <a:chOff x="882" y="3744"/>
                <a:chExt cx="1311" cy="432"/>
              </a:xfrm>
            </p:grpSpPr>
            <p:sp>
              <p:nvSpPr>
                <p:cNvPr id="175134" name="Rectangle 30"/>
                <p:cNvSpPr>
                  <a:spLocks noChangeArrowheads="1"/>
                </p:cNvSpPr>
                <p:nvPr/>
              </p:nvSpPr>
              <p:spPr bwMode="auto">
                <a:xfrm>
                  <a:off x="906" y="3768"/>
                  <a:ext cx="126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히스토리 정보를 저장할지 여부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11" name="Rectangle 107"/>
                <p:cNvSpPr>
                  <a:spLocks noChangeArrowheads="1"/>
                </p:cNvSpPr>
                <p:nvPr/>
              </p:nvSpPr>
              <p:spPr bwMode="auto">
                <a:xfrm>
                  <a:off x="882" y="3744"/>
                  <a:ext cx="1311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14" name="Group 110"/>
              <p:cNvGrpSpPr>
                <a:grpSpLocks/>
              </p:cNvGrpSpPr>
              <p:nvPr/>
            </p:nvGrpSpPr>
            <p:grpSpPr bwMode="auto">
              <a:xfrm>
                <a:off x="0" y="4224"/>
                <a:ext cx="529" cy="432"/>
                <a:chOff x="0" y="4224"/>
                <a:chExt cx="529" cy="432"/>
              </a:xfrm>
            </p:grpSpPr>
            <p:sp>
              <p:nvSpPr>
                <p:cNvPr id="175135" name="Rectangle 31"/>
                <p:cNvSpPr>
                  <a:spLocks noChangeArrowheads="1"/>
                </p:cNvSpPr>
                <p:nvPr/>
              </p:nvSpPr>
              <p:spPr bwMode="auto">
                <a:xfrm>
                  <a:off x="24" y="4248"/>
                  <a:ext cx="481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channelmode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13" name="Rectangle 109"/>
                <p:cNvSpPr>
                  <a:spLocks noChangeArrowheads="1"/>
                </p:cNvSpPr>
                <p:nvPr/>
              </p:nvSpPr>
              <p:spPr bwMode="auto">
                <a:xfrm>
                  <a:off x="0" y="4224"/>
                  <a:ext cx="529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16" name="Group 112"/>
              <p:cNvGrpSpPr>
                <a:grpSpLocks/>
              </p:cNvGrpSpPr>
              <p:nvPr/>
            </p:nvGrpSpPr>
            <p:grpSpPr bwMode="auto">
              <a:xfrm>
                <a:off x="529" y="4224"/>
                <a:ext cx="353" cy="432"/>
                <a:chOff x="529" y="4224"/>
                <a:chExt cx="353" cy="432"/>
              </a:xfrm>
            </p:grpSpPr>
            <p:sp>
              <p:nvSpPr>
                <p:cNvPr id="175136" name="Rectangle 32"/>
                <p:cNvSpPr>
                  <a:spLocks noChangeArrowheads="1"/>
                </p:cNvSpPr>
                <p:nvPr/>
              </p:nvSpPr>
              <p:spPr bwMode="auto">
                <a:xfrm>
                  <a:off x="553" y="4248"/>
                  <a:ext cx="305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  <a:endParaRPr lang="ko-KR" altLang="en-US" sz="1400">
                    <a:solidFill>
                      <a:srgbClr val="000000"/>
                    </a:solidFill>
                    <a:latin typeface="바탕" panose="02030600000101010101" pitchFamily="18" charset="-127"/>
                    <a:cs typeface="Times New Roman" panose="02020603050405020304" pitchFamily="18" charset="0"/>
                  </a:endParaRP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15" name="Rectangle 111"/>
                <p:cNvSpPr>
                  <a:spLocks noChangeArrowheads="1"/>
                </p:cNvSpPr>
                <p:nvPr/>
              </p:nvSpPr>
              <p:spPr bwMode="auto">
                <a:xfrm>
                  <a:off x="529" y="4224"/>
                  <a:ext cx="353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18" name="Group 114"/>
              <p:cNvGrpSpPr>
                <a:grpSpLocks/>
              </p:cNvGrpSpPr>
              <p:nvPr/>
            </p:nvGrpSpPr>
            <p:grpSpPr bwMode="auto">
              <a:xfrm>
                <a:off x="882" y="4224"/>
                <a:ext cx="1311" cy="432"/>
                <a:chOff x="882" y="4224"/>
                <a:chExt cx="1311" cy="432"/>
              </a:xfrm>
            </p:grpSpPr>
            <p:sp>
              <p:nvSpPr>
                <p:cNvPr id="175137" name="Rectangle 33"/>
                <p:cNvSpPr>
                  <a:spLocks noChangeArrowheads="1"/>
                </p:cNvSpPr>
                <p:nvPr/>
              </p:nvSpPr>
              <p:spPr bwMode="auto">
                <a:xfrm>
                  <a:off x="906" y="4248"/>
                  <a:ext cx="1263" cy="38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전체화면 모드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17" name="Rectangle 113"/>
                <p:cNvSpPr>
                  <a:spLocks noChangeArrowheads="1"/>
                </p:cNvSpPr>
                <p:nvPr/>
              </p:nvSpPr>
              <p:spPr bwMode="auto">
                <a:xfrm>
                  <a:off x="882" y="4224"/>
                  <a:ext cx="1311" cy="432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20" name="Group 116"/>
              <p:cNvGrpSpPr>
                <a:grpSpLocks/>
              </p:cNvGrpSpPr>
              <p:nvPr/>
            </p:nvGrpSpPr>
            <p:grpSpPr bwMode="auto">
              <a:xfrm>
                <a:off x="0" y="4704"/>
                <a:ext cx="529" cy="355"/>
                <a:chOff x="0" y="4704"/>
                <a:chExt cx="529" cy="355"/>
              </a:xfrm>
            </p:grpSpPr>
            <p:sp>
              <p:nvSpPr>
                <p:cNvPr id="175138" name="Rectangle 34"/>
                <p:cNvSpPr>
                  <a:spLocks noChangeArrowheads="1"/>
                </p:cNvSpPr>
                <p:nvPr/>
              </p:nvSpPr>
              <p:spPr bwMode="auto">
                <a:xfrm>
                  <a:off x="24" y="4728"/>
                  <a:ext cx="481" cy="30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fullscreen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19" name="Rectangle 115"/>
                <p:cNvSpPr>
                  <a:spLocks noChangeArrowheads="1"/>
                </p:cNvSpPr>
                <p:nvPr/>
              </p:nvSpPr>
              <p:spPr bwMode="auto">
                <a:xfrm>
                  <a:off x="0" y="4704"/>
                  <a:ext cx="529" cy="355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22" name="Group 118"/>
              <p:cNvGrpSpPr>
                <a:grpSpLocks/>
              </p:cNvGrpSpPr>
              <p:nvPr/>
            </p:nvGrpSpPr>
            <p:grpSpPr bwMode="auto">
              <a:xfrm>
                <a:off x="529" y="4704"/>
                <a:ext cx="353" cy="355"/>
                <a:chOff x="529" y="4704"/>
                <a:chExt cx="353" cy="355"/>
              </a:xfrm>
            </p:grpSpPr>
            <p:sp>
              <p:nvSpPr>
                <p:cNvPr id="175139" name="Rectangle 35"/>
                <p:cNvSpPr>
                  <a:spLocks noChangeArrowheads="1"/>
                </p:cNvSpPr>
                <p:nvPr/>
              </p:nvSpPr>
              <p:spPr bwMode="auto">
                <a:xfrm>
                  <a:off x="553" y="4728"/>
                  <a:ext cx="305" cy="30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  <a:endParaRPr lang="ko-KR" altLang="en-US" sz="1400">
                    <a:solidFill>
                      <a:srgbClr val="000000"/>
                    </a:solidFill>
                    <a:latin typeface="바탕" panose="02030600000101010101" pitchFamily="18" charset="-127"/>
                    <a:cs typeface="Times New Roman" panose="02020603050405020304" pitchFamily="18" charset="0"/>
                  </a:endParaRPr>
                </a:p>
                <a:p>
                  <a:pPr algn="just" eaLnBrk="0" latinLnBrk="0" hangingPunct="0"/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21" name="Rectangle 117"/>
                <p:cNvSpPr>
                  <a:spLocks noChangeArrowheads="1"/>
                </p:cNvSpPr>
                <p:nvPr/>
              </p:nvSpPr>
              <p:spPr bwMode="auto">
                <a:xfrm>
                  <a:off x="529" y="4704"/>
                  <a:ext cx="353" cy="355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24" name="Group 120"/>
              <p:cNvGrpSpPr>
                <a:grpSpLocks/>
              </p:cNvGrpSpPr>
              <p:nvPr/>
            </p:nvGrpSpPr>
            <p:grpSpPr bwMode="auto">
              <a:xfrm>
                <a:off x="882" y="4704"/>
                <a:ext cx="1311" cy="355"/>
                <a:chOff x="882" y="4704"/>
                <a:chExt cx="1311" cy="355"/>
              </a:xfrm>
            </p:grpSpPr>
            <p:sp>
              <p:nvSpPr>
                <p:cNvPr id="175140" name="Rectangle 36"/>
                <p:cNvSpPr>
                  <a:spLocks noChangeArrowheads="1"/>
                </p:cNvSpPr>
                <p:nvPr/>
              </p:nvSpPr>
              <p:spPr bwMode="auto">
                <a:xfrm>
                  <a:off x="906" y="4728"/>
                  <a:ext cx="1263" cy="30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전체화면으로 표시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23" name="Rectangle 119"/>
                <p:cNvSpPr>
                  <a:spLocks noChangeArrowheads="1"/>
                </p:cNvSpPr>
                <p:nvPr/>
              </p:nvSpPr>
              <p:spPr bwMode="auto">
                <a:xfrm>
                  <a:off x="882" y="4704"/>
                  <a:ext cx="1311" cy="355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26" name="Group 122"/>
              <p:cNvGrpSpPr>
                <a:grpSpLocks/>
              </p:cNvGrpSpPr>
              <p:nvPr/>
            </p:nvGrpSpPr>
            <p:grpSpPr bwMode="auto">
              <a:xfrm>
                <a:off x="0" y="5107"/>
                <a:ext cx="529" cy="336"/>
                <a:chOff x="0" y="5107"/>
                <a:chExt cx="529" cy="336"/>
              </a:xfrm>
            </p:grpSpPr>
            <p:sp>
              <p:nvSpPr>
                <p:cNvPr id="175141" name="Rectangle 37"/>
                <p:cNvSpPr>
                  <a:spLocks noChangeArrowheads="1"/>
                </p:cNvSpPr>
                <p:nvPr/>
              </p:nvSpPr>
              <p:spPr bwMode="auto">
                <a:xfrm>
                  <a:off x="24" y="5131"/>
                  <a:ext cx="481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width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25" name="Rectangle 121"/>
                <p:cNvSpPr>
                  <a:spLocks noChangeArrowheads="1"/>
                </p:cNvSpPr>
                <p:nvPr/>
              </p:nvSpPr>
              <p:spPr bwMode="auto">
                <a:xfrm>
                  <a:off x="0" y="5107"/>
                  <a:ext cx="529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28" name="Group 124"/>
              <p:cNvGrpSpPr>
                <a:grpSpLocks/>
              </p:cNvGrpSpPr>
              <p:nvPr/>
            </p:nvGrpSpPr>
            <p:grpSpPr bwMode="auto">
              <a:xfrm>
                <a:off x="529" y="5107"/>
                <a:ext cx="353" cy="336"/>
                <a:chOff x="529" y="5107"/>
                <a:chExt cx="353" cy="336"/>
              </a:xfrm>
            </p:grpSpPr>
            <p:sp>
              <p:nvSpPr>
                <p:cNvPr id="175142" name="Rectangle 38"/>
                <p:cNvSpPr>
                  <a:spLocks noChangeArrowheads="1"/>
                </p:cNvSpPr>
                <p:nvPr/>
              </p:nvSpPr>
              <p:spPr bwMode="auto">
                <a:xfrm>
                  <a:off x="553" y="5131"/>
                  <a:ext cx="305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pixel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27" name="Rectangle 123"/>
                <p:cNvSpPr>
                  <a:spLocks noChangeArrowheads="1"/>
                </p:cNvSpPr>
                <p:nvPr/>
              </p:nvSpPr>
              <p:spPr bwMode="auto">
                <a:xfrm>
                  <a:off x="529" y="5107"/>
                  <a:ext cx="353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30" name="Group 126"/>
              <p:cNvGrpSpPr>
                <a:grpSpLocks/>
              </p:cNvGrpSpPr>
              <p:nvPr/>
            </p:nvGrpSpPr>
            <p:grpSpPr bwMode="auto">
              <a:xfrm>
                <a:off x="882" y="5107"/>
                <a:ext cx="1311" cy="336"/>
                <a:chOff x="882" y="5107"/>
                <a:chExt cx="1311" cy="336"/>
              </a:xfrm>
            </p:grpSpPr>
            <p:sp>
              <p:nvSpPr>
                <p:cNvPr id="175143" name="Rectangle 39"/>
                <p:cNvSpPr>
                  <a:spLocks noChangeArrowheads="1"/>
                </p:cNvSpPr>
                <p:nvPr/>
              </p:nvSpPr>
              <p:spPr bwMode="auto">
                <a:xfrm>
                  <a:off x="906" y="5131"/>
                  <a:ext cx="126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창 넓이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29" name="Rectangle 125"/>
                <p:cNvSpPr>
                  <a:spLocks noChangeArrowheads="1"/>
                </p:cNvSpPr>
                <p:nvPr/>
              </p:nvSpPr>
              <p:spPr bwMode="auto">
                <a:xfrm>
                  <a:off x="882" y="5107"/>
                  <a:ext cx="1311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32" name="Group 128"/>
              <p:cNvGrpSpPr>
                <a:grpSpLocks/>
              </p:cNvGrpSpPr>
              <p:nvPr/>
            </p:nvGrpSpPr>
            <p:grpSpPr bwMode="auto">
              <a:xfrm>
                <a:off x="0" y="5491"/>
                <a:ext cx="529" cy="336"/>
                <a:chOff x="0" y="5491"/>
                <a:chExt cx="529" cy="336"/>
              </a:xfrm>
            </p:grpSpPr>
            <p:sp>
              <p:nvSpPr>
                <p:cNvPr id="175144" name="Rectangle 40"/>
                <p:cNvSpPr>
                  <a:spLocks noChangeArrowheads="1"/>
                </p:cNvSpPr>
                <p:nvPr/>
              </p:nvSpPr>
              <p:spPr bwMode="auto">
                <a:xfrm>
                  <a:off x="24" y="5515"/>
                  <a:ext cx="481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height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31" name="Rectangle 127"/>
                <p:cNvSpPr>
                  <a:spLocks noChangeArrowheads="1"/>
                </p:cNvSpPr>
                <p:nvPr/>
              </p:nvSpPr>
              <p:spPr bwMode="auto">
                <a:xfrm>
                  <a:off x="0" y="5491"/>
                  <a:ext cx="529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34" name="Group 130"/>
              <p:cNvGrpSpPr>
                <a:grpSpLocks/>
              </p:cNvGrpSpPr>
              <p:nvPr/>
            </p:nvGrpSpPr>
            <p:grpSpPr bwMode="auto">
              <a:xfrm>
                <a:off x="529" y="5491"/>
                <a:ext cx="353" cy="336"/>
                <a:chOff x="529" y="5491"/>
                <a:chExt cx="353" cy="336"/>
              </a:xfrm>
            </p:grpSpPr>
            <p:sp>
              <p:nvSpPr>
                <p:cNvPr id="175145" name="Rectangle 41"/>
                <p:cNvSpPr>
                  <a:spLocks noChangeArrowheads="1"/>
                </p:cNvSpPr>
                <p:nvPr/>
              </p:nvSpPr>
              <p:spPr bwMode="auto">
                <a:xfrm>
                  <a:off x="553" y="5515"/>
                  <a:ext cx="305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pixel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33" name="Rectangle 129"/>
                <p:cNvSpPr>
                  <a:spLocks noChangeArrowheads="1"/>
                </p:cNvSpPr>
                <p:nvPr/>
              </p:nvSpPr>
              <p:spPr bwMode="auto">
                <a:xfrm>
                  <a:off x="529" y="5491"/>
                  <a:ext cx="353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36" name="Group 132"/>
              <p:cNvGrpSpPr>
                <a:grpSpLocks/>
              </p:cNvGrpSpPr>
              <p:nvPr/>
            </p:nvGrpSpPr>
            <p:grpSpPr bwMode="auto">
              <a:xfrm>
                <a:off x="882" y="5491"/>
                <a:ext cx="1311" cy="336"/>
                <a:chOff x="882" y="5491"/>
                <a:chExt cx="1311" cy="336"/>
              </a:xfrm>
            </p:grpSpPr>
            <p:sp>
              <p:nvSpPr>
                <p:cNvPr id="175146" name="Rectangle 42"/>
                <p:cNvSpPr>
                  <a:spLocks noChangeArrowheads="1"/>
                </p:cNvSpPr>
                <p:nvPr/>
              </p:nvSpPr>
              <p:spPr bwMode="auto">
                <a:xfrm>
                  <a:off x="906" y="5515"/>
                  <a:ext cx="126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창 높이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35" name="Rectangle 131"/>
                <p:cNvSpPr>
                  <a:spLocks noChangeArrowheads="1"/>
                </p:cNvSpPr>
                <p:nvPr/>
              </p:nvSpPr>
              <p:spPr bwMode="auto">
                <a:xfrm>
                  <a:off x="882" y="5491"/>
                  <a:ext cx="1311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38" name="Group 134"/>
              <p:cNvGrpSpPr>
                <a:grpSpLocks/>
              </p:cNvGrpSpPr>
              <p:nvPr/>
            </p:nvGrpSpPr>
            <p:grpSpPr bwMode="auto">
              <a:xfrm>
                <a:off x="0" y="5875"/>
                <a:ext cx="529" cy="336"/>
                <a:chOff x="0" y="5875"/>
                <a:chExt cx="529" cy="336"/>
              </a:xfrm>
            </p:grpSpPr>
            <p:sp>
              <p:nvSpPr>
                <p:cNvPr id="175147" name="Rectangle 43"/>
                <p:cNvSpPr>
                  <a:spLocks noChangeArrowheads="1"/>
                </p:cNvSpPr>
                <p:nvPr/>
              </p:nvSpPr>
              <p:spPr bwMode="auto">
                <a:xfrm>
                  <a:off x="24" y="5899"/>
                  <a:ext cx="481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left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37" name="Rectangle 133"/>
                <p:cNvSpPr>
                  <a:spLocks noChangeArrowheads="1"/>
                </p:cNvSpPr>
                <p:nvPr/>
              </p:nvSpPr>
              <p:spPr bwMode="auto">
                <a:xfrm>
                  <a:off x="0" y="5875"/>
                  <a:ext cx="529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40" name="Group 136"/>
              <p:cNvGrpSpPr>
                <a:grpSpLocks/>
              </p:cNvGrpSpPr>
              <p:nvPr/>
            </p:nvGrpSpPr>
            <p:grpSpPr bwMode="auto">
              <a:xfrm>
                <a:off x="529" y="5875"/>
                <a:ext cx="353" cy="336"/>
                <a:chOff x="529" y="5875"/>
                <a:chExt cx="353" cy="336"/>
              </a:xfrm>
            </p:grpSpPr>
            <p:sp>
              <p:nvSpPr>
                <p:cNvPr id="175148" name="Rectangle 44"/>
                <p:cNvSpPr>
                  <a:spLocks noChangeArrowheads="1"/>
                </p:cNvSpPr>
                <p:nvPr/>
              </p:nvSpPr>
              <p:spPr bwMode="auto">
                <a:xfrm>
                  <a:off x="553" y="5899"/>
                  <a:ext cx="305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pixel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39" name="Rectangle 135"/>
                <p:cNvSpPr>
                  <a:spLocks noChangeArrowheads="1"/>
                </p:cNvSpPr>
                <p:nvPr/>
              </p:nvSpPr>
              <p:spPr bwMode="auto">
                <a:xfrm>
                  <a:off x="529" y="5875"/>
                  <a:ext cx="353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42" name="Group 138"/>
              <p:cNvGrpSpPr>
                <a:grpSpLocks/>
              </p:cNvGrpSpPr>
              <p:nvPr/>
            </p:nvGrpSpPr>
            <p:grpSpPr bwMode="auto">
              <a:xfrm>
                <a:off x="882" y="5875"/>
                <a:ext cx="1311" cy="336"/>
                <a:chOff x="882" y="5875"/>
                <a:chExt cx="1311" cy="336"/>
              </a:xfrm>
            </p:grpSpPr>
            <p:sp>
              <p:nvSpPr>
                <p:cNvPr id="175149" name="Rectangle 45"/>
                <p:cNvSpPr>
                  <a:spLocks noChangeArrowheads="1"/>
                </p:cNvSpPr>
                <p:nvPr/>
              </p:nvSpPr>
              <p:spPr bwMode="auto">
                <a:xfrm>
                  <a:off x="906" y="5899"/>
                  <a:ext cx="126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창의 좌측 좌표 값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41" name="Rectangle 137"/>
                <p:cNvSpPr>
                  <a:spLocks noChangeArrowheads="1"/>
                </p:cNvSpPr>
                <p:nvPr/>
              </p:nvSpPr>
              <p:spPr bwMode="auto">
                <a:xfrm>
                  <a:off x="882" y="5875"/>
                  <a:ext cx="1311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44" name="Group 140"/>
              <p:cNvGrpSpPr>
                <a:grpSpLocks/>
              </p:cNvGrpSpPr>
              <p:nvPr/>
            </p:nvGrpSpPr>
            <p:grpSpPr bwMode="auto">
              <a:xfrm>
                <a:off x="0" y="6259"/>
                <a:ext cx="529" cy="336"/>
                <a:chOff x="0" y="6259"/>
                <a:chExt cx="529" cy="336"/>
              </a:xfrm>
            </p:grpSpPr>
            <p:sp>
              <p:nvSpPr>
                <p:cNvPr id="175150" name="Rectangle 46"/>
                <p:cNvSpPr>
                  <a:spLocks noChangeArrowheads="1"/>
                </p:cNvSpPr>
                <p:nvPr/>
              </p:nvSpPr>
              <p:spPr bwMode="auto">
                <a:xfrm>
                  <a:off x="24" y="6283"/>
                  <a:ext cx="481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top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43" name="Rectangle 139"/>
                <p:cNvSpPr>
                  <a:spLocks noChangeArrowheads="1"/>
                </p:cNvSpPr>
                <p:nvPr/>
              </p:nvSpPr>
              <p:spPr bwMode="auto">
                <a:xfrm>
                  <a:off x="0" y="6259"/>
                  <a:ext cx="529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46" name="Group 142"/>
              <p:cNvGrpSpPr>
                <a:grpSpLocks/>
              </p:cNvGrpSpPr>
              <p:nvPr/>
            </p:nvGrpSpPr>
            <p:grpSpPr bwMode="auto">
              <a:xfrm>
                <a:off x="529" y="6259"/>
                <a:ext cx="353" cy="336"/>
                <a:chOff x="529" y="6259"/>
                <a:chExt cx="353" cy="336"/>
              </a:xfrm>
            </p:grpSpPr>
            <p:sp>
              <p:nvSpPr>
                <p:cNvPr id="175151" name="Rectangle 47"/>
                <p:cNvSpPr>
                  <a:spLocks noChangeArrowheads="1"/>
                </p:cNvSpPr>
                <p:nvPr/>
              </p:nvSpPr>
              <p:spPr bwMode="auto">
                <a:xfrm>
                  <a:off x="553" y="6283"/>
                  <a:ext cx="305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en-US" altLang="ko-KR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pixel</a:t>
                  </a:r>
                  <a:endParaRPr lang="en-US" altLang="ko-KR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45" name="Rectangle 141"/>
                <p:cNvSpPr>
                  <a:spLocks noChangeArrowheads="1"/>
                </p:cNvSpPr>
                <p:nvPr/>
              </p:nvSpPr>
              <p:spPr bwMode="auto">
                <a:xfrm>
                  <a:off x="529" y="6259"/>
                  <a:ext cx="353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5248" name="Group 144"/>
              <p:cNvGrpSpPr>
                <a:grpSpLocks/>
              </p:cNvGrpSpPr>
              <p:nvPr/>
            </p:nvGrpSpPr>
            <p:grpSpPr bwMode="auto">
              <a:xfrm>
                <a:off x="882" y="6259"/>
                <a:ext cx="1311" cy="336"/>
                <a:chOff x="882" y="6259"/>
                <a:chExt cx="1311" cy="336"/>
              </a:xfrm>
            </p:grpSpPr>
            <p:sp>
              <p:nvSpPr>
                <p:cNvPr id="175152" name="Rectangle 48"/>
                <p:cNvSpPr>
                  <a:spLocks noChangeArrowheads="1"/>
                </p:cNvSpPr>
                <p:nvPr/>
              </p:nvSpPr>
              <p:spPr bwMode="auto">
                <a:xfrm>
                  <a:off x="906" y="6283"/>
                  <a:ext cx="126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ctr"/>
                <a:lstStyle/>
                <a:p>
                  <a:pPr algn="just"/>
                  <a:r>
                    <a:rPr lang="ko-KR" altLang="en-US" sz="1400">
                      <a:solidFill>
                        <a:srgbClr val="000000"/>
                      </a:solidFill>
                      <a:latin typeface="바탕" panose="02030600000101010101" pitchFamily="18" charset="-127"/>
                      <a:cs typeface="Times New Roman" panose="02020603050405020304" pitchFamily="18" charset="0"/>
                    </a:rPr>
                    <a:t>창의 위쪽 좌표 값</a:t>
                  </a:r>
                  <a:endParaRPr lang="ko-KR" altLang="en-US" sz="1400">
                    <a:solidFill>
                      <a:schemeClr val="tx1"/>
                    </a:solidFill>
                    <a:latin typeface="굴림" panose="020B0600000101010101" pitchFamily="50" charset="-127"/>
                  </a:endParaRPr>
                </a:p>
              </p:txBody>
            </p:sp>
            <p:sp>
              <p:nvSpPr>
                <p:cNvPr id="175247" name="Rectangle 143"/>
                <p:cNvSpPr>
                  <a:spLocks noChangeArrowheads="1"/>
                </p:cNvSpPr>
                <p:nvPr/>
              </p:nvSpPr>
              <p:spPr bwMode="auto">
                <a:xfrm>
                  <a:off x="882" y="6259"/>
                  <a:ext cx="1311" cy="336"/>
                </a:xfrm>
                <a:prstGeom prst="rect">
                  <a:avLst/>
                </a:prstGeom>
                <a:noFill/>
                <a:ln w="7">
                  <a:solidFill>
                    <a:srgbClr val="A0A0A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 anchor="b">
                  <a:spAutoFit/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5250" name="Rectangle 146"/>
            <p:cNvSpPr>
              <a:spLocks noChangeArrowheads="1"/>
            </p:cNvSpPr>
            <p:nvPr/>
          </p:nvSpPr>
          <p:spPr bwMode="auto">
            <a:xfrm>
              <a:off x="-3" y="-3"/>
              <a:ext cx="2199" cy="6601"/>
            </a:xfrm>
            <a:prstGeom prst="rect">
              <a:avLst/>
            </a:prstGeom>
            <a:noFill/>
            <a:ln w="9525">
              <a:solidFill>
                <a:srgbClr val="A0A0A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b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175397" name="Text Box 293"/>
          <p:cNvSpPr txBox="1">
            <a:spLocks noChangeArrowheads="1"/>
          </p:cNvSpPr>
          <p:nvPr/>
        </p:nvSpPr>
        <p:spPr bwMode="auto">
          <a:xfrm>
            <a:off x="228600" y="404664"/>
            <a:ext cx="8915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Window, screen, document, link, anchor 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객체 </a:t>
            </a:r>
            <a:r>
              <a:rPr lang="ko-KR" altLang="en-US" sz="28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–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  <a:p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          </a:t>
            </a:r>
            <a:r>
              <a:rPr lang="en-US" altLang="ko-KR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window.open</a:t>
            </a:r>
            <a:r>
              <a:rPr lang="en-US" altLang="ko-KR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  <a:r>
              <a:rPr lang="ko-KR" altLang="en-US" sz="2800" b="1" dirty="0" err="1">
                <a:solidFill>
                  <a:schemeClr val="tx1"/>
                </a:solidFill>
                <a:latin typeface="Tahoma" panose="020B0604030504040204" pitchFamily="34" charset="0"/>
              </a:rPr>
              <a:t>메소드에</a:t>
            </a:r>
            <a:r>
              <a:rPr lang="ko-KR" altLang="en-US" sz="2800" b="1" dirty="0">
                <a:solidFill>
                  <a:schemeClr val="tx1"/>
                </a:solidFill>
                <a:latin typeface="Tahoma" panose="020B0604030504040204" pitchFamily="34" charset="0"/>
              </a:rPr>
              <a:t> 설정할 수 있는 창 옵션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95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0" y="260648"/>
            <a:ext cx="9096978" cy="6278712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96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97308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" y="692696"/>
            <a:ext cx="9072752" cy="5599112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97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4957972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0" y="404664"/>
            <a:ext cx="9096978" cy="6048722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98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021946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4" y="985517"/>
            <a:ext cx="9068730" cy="5057324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</a:t>
            </a:r>
            <a:fld id="{BEF6E315-379F-4A91-801F-5A27C747C8F3}" type="slidenum">
              <a:rPr lang="ko-KR" altLang="en-US" smtClean="0"/>
              <a:pPr/>
              <a:t>99</a:t>
            </a:fld>
            <a:r>
              <a:rPr lang="en-US" altLang="ko-KR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3420792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세로줄">
  <a:themeElements>
    <a:clrScheme name="세로줄 2">
      <a:dk1>
        <a:srgbClr val="000000"/>
      </a:dk1>
      <a:lt1>
        <a:srgbClr val="EAEAEA"/>
      </a:lt1>
      <a:dk2>
        <a:srgbClr val="003366"/>
      </a:dk2>
      <a:lt2>
        <a:srgbClr val="EAEAEA"/>
      </a:lt2>
      <a:accent1>
        <a:srgbClr val="FFFFFF"/>
      </a:accent1>
      <a:accent2>
        <a:srgbClr val="DDDDDD"/>
      </a:accent2>
      <a:accent3>
        <a:srgbClr val="F3F3F3"/>
      </a:accent3>
      <a:accent4>
        <a:srgbClr val="000000"/>
      </a:accent4>
      <a:accent5>
        <a:srgbClr val="FFFFFF"/>
      </a:accent5>
      <a:accent6>
        <a:srgbClr val="C8C8C8"/>
      </a:accent6>
      <a:hlink>
        <a:srgbClr val="336699"/>
      </a:hlink>
      <a:folHlink>
        <a:srgbClr val="9A0000"/>
      </a:folHlink>
    </a:clrScheme>
    <a:fontScheme name="세로줄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b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altLang="ko-KR" sz="44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Verdana" panose="020B0604030504040204" pitchFamily="34" charset="0"/>
            <a:ea typeface="굴림" panose="020B0600000101010101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b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altLang="ko-KR" sz="44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Verdana" panose="020B0604030504040204" pitchFamily="34" charset="0"/>
            <a:ea typeface="굴림" panose="020B0600000101010101" pitchFamily="50" charset="-127"/>
          </a:defRPr>
        </a:defPPr>
      </a:lstStyle>
    </a:lnDef>
  </a:objectDefaults>
  <a:extraClrSchemeLst>
    <a:extraClrScheme>
      <a:clrScheme name="세로줄 1">
        <a:dk1>
          <a:srgbClr val="356677"/>
        </a:dk1>
        <a:lt1>
          <a:srgbClr val="FFFFFF"/>
        </a:lt1>
        <a:dk2>
          <a:srgbClr val="3E798E"/>
        </a:dk2>
        <a:lt2>
          <a:srgbClr val="FFFFCC"/>
        </a:lt2>
        <a:accent1>
          <a:srgbClr val="7FA0B1"/>
        </a:accent1>
        <a:accent2>
          <a:srgbClr val="3A7184"/>
        </a:accent2>
        <a:accent3>
          <a:srgbClr val="AFBEC6"/>
        </a:accent3>
        <a:accent4>
          <a:srgbClr val="DADADA"/>
        </a:accent4>
        <a:accent5>
          <a:srgbClr val="C0CDD5"/>
        </a:accent5>
        <a:accent6>
          <a:srgbClr val="346677"/>
        </a:accent6>
        <a:hlink>
          <a:srgbClr val="FFBF0B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세로줄 2">
        <a:dk1>
          <a:srgbClr val="000000"/>
        </a:dk1>
        <a:lt1>
          <a:srgbClr val="EAEAEA"/>
        </a:lt1>
        <a:dk2>
          <a:srgbClr val="003366"/>
        </a:dk2>
        <a:lt2>
          <a:srgbClr val="EAEAEA"/>
        </a:lt2>
        <a:accent1>
          <a:srgbClr val="FFFFFF"/>
        </a:accent1>
        <a:accent2>
          <a:srgbClr val="DDDDDD"/>
        </a:accent2>
        <a:accent3>
          <a:srgbClr val="F3F3F3"/>
        </a:accent3>
        <a:accent4>
          <a:srgbClr val="000000"/>
        </a:accent4>
        <a:accent5>
          <a:srgbClr val="FFFFFF"/>
        </a:accent5>
        <a:accent6>
          <a:srgbClr val="C8C8C8"/>
        </a:accent6>
        <a:hlink>
          <a:srgbClr val="336699"/>
        </a:hlink>
        <a:folHlink>
          <a:srgbClr val="9A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세로줄 3">
        <a:dk1>
          <a:srgbClr val="000000"/>
        </a:dk1>
        <a:lt1>
          <a:srgbClr val="EAEAEA"/>
        </a:lt1>
        <a:dk2>
          <a:srgbClr val="000000"/>
        </a:dk2>
        <a:lt2>
          <a:srgbClr val="EAEAEA"/>
        </a:lt2>
        <a:accent1>
          <a:srgbClr val="FFFFFF"/>
        </a:accent1>
        <a:accent2>
          <a:srgbClr val="DDDDDD"/>
        </a:accent2>
        <a:accent3>
          <a:srgbClr val="F3F3F3"/>
        </a:accent3>
        <a:accent4>
          <a:srgbClr val="000000"/>
        </a:accent4>
        <a:accent5>
          <a:srgbClr val="FFFFFF"/>
        </a:accent5>
        <a:accent6>
          <a:srgbClr val="C8C8C8"/>
        </a:accent6>
        <a:hlink>
          <a:srgbClr val="777777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세로줄 4">
        <a:dk1>
          <a:srgbClr val="492417"/>
        </a:dk1>
        <a:lt1>
          <a:srgbClr val="D4D5C3"/>
        </a:lt1>
        <a:dk2>
          <a:srgbClr val="6E4900"/>
        </a:dk2>
        <a:lt2>
          <a:srgbClr val="B9BA9C"/>
        </a:lt2>
        <a:accent1>
          <a:srgbClr val="DBD8CF"/>
        </a:accent1>
        <a:accent2>
          <a:srgbClr val="C7C8B0"/>
        </a:accent2>
        <a:accent3>
          <a:srgbClr val="E6E7DE"/>
        </a:accent3>
        <a:accent4>
          <a:srgbClr val="3D1D12"/>
        </a:accent4>
        <a:accent5>
          <a:srgbClr val="EAE9E4"/>
        </a:accent5>
        <a:accent6>
          <a:srgbClr val="B4B59F"/>
        </a:accent6>
        <a:hlink>
          <a:srgbClr val="CC99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Office\Templates\디자인\세로줄.pot</Template>
  <TotalTime>877</TotalTime>
  <Words>4471</Words>
  <Application>Microsoft Office PowerPoint</Application>
  <PresentationFormat>화면 슬라이드 쇼(4:3)</PresentationFormat>
  <Paragraphs>1120</Paragraphs>
  <Slides>142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142</vt:i4>
      </vt:variant>
    </vt:vector>
  </HeadingPairs>
  <TitlesOfParts>
    <vt:vector size="151" baseType="lpstr">
      <vt:lpstr>굴림</vt:lpstr>
      <vt:lpstr>맑은 고딕</vt:lpstr>
      <vt:lpstr>바탕</vt:lpstr>
      <vt:lpstr>Arial</vt:lpstr>
      <vt:lpstr>Tahoma</vt:lpstr>
      <vt:lpstr>Times New Roman</vt:lpstr>
      <vt:lpstr>Verdana</vt:lpstr>
      <vt:lpstr>Wingdings</vt:lpstr>
      <vt:lpstr>세로줄</vt:lpstr>
      <vt:lpstr>자바스크립트 학습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변수, 연산자,  사용자 정의 함수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제어문과 내장 함수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Date 객체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수학 객체 메서드 종류</vt:lpstr>
      <vt:lpstr>PowerPoint 프레젠테이션</vt:lpstr>
      <vt:lpstr>Array 객체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window, screen, document, link, anchor 객체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navigator, history, location, string 객체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frame, image, event, math, layer 객체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폼 관련 객체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자바스크립트  활용하기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수경나라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주성례</dc:creator>
  <cp:lastModifiedBy>HP001</cp:lastModifiedBy>
  <cp:revision>193</cp:revision>
  <cp:lastPrinted>1601-01-01T00:00:00Z</cp:lastPrinted>
  <dcterms:created xsi:type="dcterms:W3CDTF">2000-07-10T14:14:06Z</dcterms:created>
  <dcterms:modified xsi:type="dcterms:W3CDTF">2018-01-31T12:31:55Z</dcterms:modified>
</cp:coreProperties>
</file>